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75" r:id="rId5"/>
    <p:sldId id="262" r:id="rId6"/>
    <p:sldId id="276" r:id="rId7"/>
    <p:sldId id="272" r:id="rId8"/>
    <p:sldId id="277" r:id="rId9"/>
    <p:sldId id="263" r:id="rId10"/>
    <p:sldId id="278" r:id="rId11"/>
    <p:sldId id="264" r:id="rId12"/>
    <p:sldId id="279" r:id="rId13"/>
    <p:sldId id="265" r:id="rId14"/>
    <p:sldId id="280" r:id="rId15"/>
    <p:sldId id="281" r:id="rId16"/>
    <p:sldId id="273" r:id="rId17"/>
    <p:sldId id="284" r:id="rId18"/>
    <p:sldId id="267" r:id="rId19"/>
    <p:sldId id="282" r:id="rId20"/>
    <p:sldId id="283" r:id="rId21"/>
    <p:sldId id="269" r:id="rId2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7" autoAdjust="0"/>
    <p:restoredTop sz="91082" autoAdjust="0"/>
  </p:normalViewPr>
  <p:slideViewPr>
    <p:cSldViewPr>
      <p:cViewPr>
        <p:scale>
          <a:sx n="120" d="100"/>
          <a:sy n="120"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436C6-634A-41A5-9DC4-0E4167CAC8B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328551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36C6-634A-41A5-9DC4-0E4167CAC8B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232011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36C6-634A-41A5-9DC4-0E4167CAC8B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65714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36C6-634A-41A5-9DC4-0E4167CAC8B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345579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436C6-634A-41A5-9DC4-0E4167CAC8B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168883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436C6-634A-41A5-9DC4-0E4167CAC8BC}"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380053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436C6-634A-41A5-9DC4-0E4167CAC8BC}"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94595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436C6-634A-41A5-9DC4-0E4167CAC8BC}"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25026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436C6-634A-41A5-9DC4-0E4167CAC8BC}"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400282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36C6-634A-41A5-9DC4-0E4167CAC8BC}"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17366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36C6-634A-41A5-9DC4-0E4167CAC8BC}"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146514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436C6-634A-41A5-9DC4-0E4167CAC8BC}" type="datetimeFigureOut">
              <a:rPr lang="en-US" smtClean="0"/>
              <a:t>5/25/2017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568E-04BA-442F-8D0B-8AE5CEF89891}" type="slidenum">
              <a:rPr lang="en-US" smtClean="0"/>
              <a:t>‹#›</a:t>
            </a:fld>
            <a:endParaRPr lang="en-US"/>
          </a:p>
        </p:txBody>
      </p:sp>
    </p:spTree>
    <p:extLst>
      <p:ext uri="{BB962C8B-B14F-4D97-AF65-F5344CB8AC3E}">
        <p14:creationId xmlns:p14="http://schemas.microsoft.com/office/powerpoint/2010/main" val="4146687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gif"/><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tiff"/><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 y="1644638"/>
            <a:ext cx="9144000" cy="4197672"/>
          </a:xfrm>
        </p:spPr>
        <p:txBody>
          <a:bodyPr>
            <a:noAutofit/>
          </a:bodyPr>
          <a:lstStyle/>
          <a:p>
            <a:r>
              <a:rPr lang="en-US" sz="4800" dirty="0" smtClean="0">
                <a:solidFill>
                  <a:srgbClr val="FFFF00"/>
                </a:solidFill>
                <a:latin typeface="Cambria" panose="02040503050406030204" pitchFamily="18" charset="0"/>
              </a:rPr>
              <a:t>SDG 14 Oceans </a:t>
            </a:r>
            <a:br>
              <a:rPr lang="en-US" sz="4800" dirty="0" smtClean="0">
                <a:solidFill>
                  <a:srgbClr val="FFFF00"/>
                </a:solidFill>
                <a:latin typeface="Cambria" panose="02040503050406030204" pitchFamily="18" charset="0"/>
              </a:rPr>
            </a:br>
            <a:r>
              <a:rPr lang="en-US" sz="4800" dirty="0" smtClean="0">
                <a:solidFill>
                  <a:srgbClr val="FFFF00"/>
                </a:solidFill>
                <a:latin typeface="Cambria" panose="02040503050406030204" pitchFamily="18" charset="0"/>
              </a:rPr>
              <a:t>Challenges &amp; Opportunities  </a:t>
            </a:r>
            <a:br>
              <a:rPr lang="en-US" sz="4800" dirty="0" smtClean="0">
                <a:solidFill>
                  <a:srgbClr val="FFFF00"/>
                </a:solidFill>
                <a:latin typeface="Cambria" panose="02040503050406030204" pitchFamily="18" charset="0"/>
              </a:rPr>
            </a:br>
            <a:r>
              <a:rPr lang="en-US" sz="2400" dirty="0" smtClean="0">
                <a:latin typeface="Cambria" panose="02040503050406030204" pitchFamily="18" charset="0"/>
              </a:rPr>
              <a:t/>
            </a:r>
            <a:br>
              <a:rPr lang="en-US" sz="2400" dirty="0" smtClean="0">
                <a:latin typeface="Cambria" panose="02040503050406030204" pitchFamily="18" charset="0"/>
              </a:rPr>
            </a:br>
            <a:r>
              <a:rPr lang="en-US" sz="1600" dirty="0" smtClean="0">
                <a:latin typeface="Cambria" panose="02040503050406030204" pitchFamily="18" charset="0"/>
              </a:rPr>
              <a:t/>
            </a:r>
            <a:br>
              <a:rPr lang="en-US" sz="1600" dirty="0" smtClean="0">
                <a:latin typeface="Cambria" panose="02040503050406030204" pitchFamily="18" charset="0"/>
              </a:rPr>
            </a:br>
            <a:r>
              <a:rPr lang="en-US" sz="1600" dirty="0" smtClean="0">
                <a:latin typeface="Cambria" panose="02040503050406030204" pitchFamily="18" charset="0"/>
              </a:rPr>
              <a:t>Andrew Hudson</a:t>
            </a:r>
            <a:br>
              <a:rPr lang="en-US" sz="1600" dirty="0" smtClean="0">
                <a:latin typeface="Cambria" panose="02040503050406030204" pitchFamily="18" charset="0"/>
              </a:rPr>
            </a:br>
            <a:r>
              <a:rPr lang="en-US" sz="1600" dirty="0" smtClean="0">
                <a:latin typeface="Cambria" panose="02040503050406030204" pitchFamily="18" charset="0"/>
              </a:rPr>
              <a:t>Head, Water &amp; Ocean Governance </a:t>
            </a:r>
            <a:r>
              <a:rPr lang="en-US" sz="1600" dirty="0" err="1" smtClean="0">
                <a:latin typeface="Cambria" panose="02040503050406030204" pitchFamily="18" charset="0"/>
              </a:rPr>
              <a:t>Programme</a:t>
            </a:r>
            <a:r>
              <a:rPr lang="en-US" sz="1600" dirty="0" smtClean="0">
                <a:latin typeface="Cambria" panose="02040503050406030204" pitchFamily="18" charset="0"/>
              </a:rPr>
              <a:t/>
            </a:r>
            <a:br>
              <a:rPr lang="en-US" sz="1600" dirty="0" smtClean="0">
                <a:latin typeface="Cambria" panose="02040503050406030204" pitchFamily="18" charset="0"/>
              </a:rPr>
            </a:br>
            <a:r>
              <a:rPr lang="en-US" sz="1600" dirty="0" smtClean="0">
                <a:latin typeface="Cambria" panose="02040503050406030204" pitchFamily="18" charset="0"/>
              </a:rPr>
              <a:t>Global Environmental Finance Unit</a:t>
            </a:r>
            <a:br>
              <a:rPr lang="en-US" sz="1600" dirty="0" smtClean="0">
                <a:latin typeface="Cambria" panose="02040503050406030204" pitchFamily="18" charset="0"/>
              </a:rPr>
            </a:br>
            <a:r>
              <a:rPr lang="en-US" sz="1600" dirty="0" smtClean="0">
                <a:latin typeface="Cambria" panose="02040503050406030204" pitchFamily="18" charset="0"/>
              </a:rPr>
              <a:t>Sustainable Development Cluster</a:t>
            </a:r>
            <a:br>
              <a:rPr lang="en-US" sz="1600" dirty="0" smtClean="0">
                <a:latin typeface="Cambria" panose="02040503050406030204" pitchFamily="18" charset="0"/>
              </a:rPr>
            </a:br>
            <a:r>
              <a:rPr lang="en-US" sz="1600" dirty="0" smtClean="0">
                <a:latin typeface="Cambria" panose="02040503050406030204" pitchFamily="18" charset="0"/>
              </a:rPr>
              <a:t>Bureau for Policy &amp; </a:t>
            </a:r>
            <a:r>
              <a:rPr lang="en-US" sz="1600" dirty="0" err="1" smtClean="0">
                <a:latin typeface="Cambria" panose="02040503050406030204" pitchFamily="18" charset="0"/>
              </a:rPr>
              <a:t>Programme</a:t>
            </a:r>
            <a:r>
              <a:rPr lang="en-US" sz="1600" dirty="0" smtClean="0">
                <a:latin typeface="Cambria" panose="02040503050406030204" pitchFamily="18" charset="0"/>
              </a:rPr>
              <a:t> Support</a:t>
            </a:r>
            <a:br>
              <a:rPr lang="en-US" sz="1600" dirty="0" smtClean="0">
                <a:latin typeface="Cambria" panose="02040503050406030204" pitchFamily="18" charset="0"/>
              </a:rPr>
            </a:br>
            <a:r>
              <a:rPr lang="en-US" sz="1600" dirty="0" smtClean="0">
                <a:latin typeface="Cambria" panose="02040503050406030204" pitchFamily="18" charset="0"/>
              </a:rPr>
              <a:t>United Nations Development </a:t>
            </a:r>
            <a:r>
              <a:rPr lang="en-US" sz="1600" dirty="0" err="1" smtClean="0">
                <a:latin typeface="Cambria" panose="02040503050406030204" pitchFamily="18" charset="0"/>
              </a:rPr>
              <a:t>Programme</a:t>
            </a:r>
            <a:endParaRPr lang="en-US" sz="1600" dirty="0">
              <a:latin typeface="Cambria" panose="02040503050406030204" pitchFamily="18" charset="0"/>
            </a:endParaRPr>
          </a:p>
        </p:txBody>
      </p:sp>
      <p:sp>
        <p:nvSpPr>
          <p:cNvPr id="3" name="Subtitle 2"/>
          <p:cNvSpPr>
            <a:spLocks noGrp="1"/>
          </p:cNvSpPr>
          <p:nvPr>
            <p:ph type="subTitle" idx="1"/>
          </p:nvPr>
        </p:nvSpPr>
        <p:spPr>
          <a:xfrm>
            <a:off x="2120569" y="5613893"/>
            <a:ext cx="4897512" cy="1533832"/>
          </a:xfrm>
        </p:spPr>
        <p:txBody>
          <a:bodyPr>
            <a:noAutofit/>
          </a:bodyPr>
          <a:lstStyle/>
          <a:p>
            <a:endParaRPr lang="en-US" sz="1400" b="1" dirty="0">
              <a:latin typeface="Cambria" panose="02040503050406030204" pitchFamily="18" charset="0"/>
            </a:endParaRPr>
          </a:p>
          <a:p>
            <a:r>
              <a:rPr lang="en-US" sz="1400" dirty="0" smtClean="0">
                <a:latin typeface="Cambria" panose="02040503050406030204" pitchFamily="18" charset="0"/>
              </a:rPr>
              <a:t>Oceans WebEx Overview DPI-UNICs</a:t>
            </a:r>
            <a:endParaRPr lang="en-US" sz="1400" dirty="0" smtClean="0">
              <a:solidFill>
                <a:schemeClr val="tx1"/>
              </a:solidFill>
              <a:latin typeface="Cambria" panose="02040503050406030204" pitchFamily="18" charset="0"/>
            </a:endParaRPr>
          </a:p>
          <a:p>
            <a:r>
              <a:rPr lang="en-US" sz="1400" dirty="0" smtClean="0">
                <a:solidFill>
                  <a:schemeClr val="tx1"/>
                </a:solidFill>
                <a:latin typeface="Cambria" panose="02040503050406030204" pitchFamily="18" charset="0"/>
              </a:rPr>
              <a:t>6 March 2017</a:t>
            </a:r>
          </a:p>
        </p:txBody>
      </p:sp>
      <p:pic>
        <p:nvPicPr>
          <p:cNvPr id="4" name="Picture 3"/>
          <p:cNvPicPr/>
          <p:nvPr/>
        </p:nvPicPr>
        <p:blipFill>
          <a:blip r:embed="rId2" cstate="print"/>
          <a:srcRect/>
          <a:stretch>
            <a:fillRect/>
          </a:stretch>
        </p:blipFill>
        <p:spPr bwMode="auto">
          <a:xfrm>
            <a:off x="7845835" y="19050"/>
            <a:ext cx="1298166" cy="1905000"/>
          </a:xfrm>
          <a:prstGeom prst="rect">
            <a:avLst/>
          </a:prstGeom>
          <a:noFill/>
          <a:ln w="9525">
            <a:noFill/>
            <a:miter lim="800000"/>
            <a:headEnd/>
            <a:tailEnd/>
          </a:ln>
        </p:spPr>
      </p:pic>
      <p:pic>
        <p:nvPicPr>
          <p:cNvPr id="5" name="Picture 4" descr="http://www.thegef.org/gef/sites/thegef.org/files/Images/GEF-notag-lowres_0.jpg"/>
          <p:cNvPicPr/>
          <p:nvPr/>
        </p:nvPicPr>
        <p:blipFill>
          <a:blip r:embed="rId3" cstate="print"/>
          <a:srcRect/>
          <a:stretch>
            <a:fillRect/>
          </a:stretch>
        </p:blipFill>
        <p:spPr bwMode="auto">
          <a:xfrm>
            <a:off x="0" y="-1"/>
            <a:ext cx="1676400" cy="1887179"/>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0" y="4800600"/>
            <a:ext cx="2095896" cy="2083420"/>
          </a:xfrm>
          <a:prstGeom prst="rect">
            <a:avLst/>
          </a:prstGeom>
        </p:spPr>
      </p:pic>
      <p:pic>
        <p:nvPicPr>
          <p:cNvPr id="7" name="Picture 6"/>
          <p:cNvPicPr>
            <a:picLocks noChangeAspect="1"/>
          </p:cNvPicPr>
          <p:nvPr/>
        </p:nvPicPr>
        <p:blipFill>
          <a:blip r:embed="rId5"/>
          <a:stretch>
            <a:fillRect/>
          </a:stretch>
        </p:blipFill>
        <p:spPr>
          <a:xfrm>
            <a:off x="7018081" y="4762500"/>
            <a:ext cx="2125919" cy="2113265"/>
          </a:xfrm>
          <a:prstGeom prst="rect">
            <a:avLst/>
          </a:prstGeom>
        </p:spPr>
      </p:pic>
    </p:spTree>
    <p:extLst>
      <p:ext uri="{BB962C8B-B14F-4D97-AF65-F5344CB8AC3E}">
        <p14:creationId xmlns:p14="http://schemas.microsoft.com/office/powerpoint/2010/main" val="24946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6"/>
            <a:ext cx="8229600" cy="829614"/>
          </a:xfrm>
        </p:spPr>
        <p:txBody>
          <a:bodyPr>
            <a:normAutofit fontScale="90000"/>
          </a:bodyPr>
          <a:lstStyle/>
          <a:p>
            <a:r>
              <a:rPr lang="en-US" dirty="0" smtClean="0">
                <a:solidFill>
                  <a:srgbClr val="FFFF00"/>
                </a:solidFill>
              </a:rPr>
              <a:t>14.4 </a:t>
            </a:r>
            <a:r>
              <a:rPr lang="en-US" dirty="0" smtClean="0"/>
              <a:t>By 2020 End IUU and Overfishing</a:t>
            </a:r>
            <a:endParaRPr lang="en-US" dirty="0"/>
          </a:p>
        </p:txBody>
      </p:sp>
      <p:pic>
        <p:nvPicPr>
          <p:cNvPr id="3" name="Picture 4" descr="http://www.thefishsite.com/articles/contents/12-4-25Fish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868017"/>
            <a:ext cx="4369401" cy="29837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939" y="3841864"/>
            <a:ext cx="5867206" cy="30161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775" y="855260"/>
            <a:ext cx="4781226" cy="2986604"/>
          </a:xfrm>
          <a:prstGeom prst="rect">
            <a:avLst/>
          </a:prstGeom>
        </p:spPr>
      </p:pic>
      <p:sp>
        <p:nvSpPr>
          <p:cNvPr id="6" name="Rectangle 5"/>
          <p:cNvSpPr/>
          <p:nvPr/>
        </p:nvSpPr>
        <p:spPr>
          <a:xfrm>
            <a:off x="5857267" y="3918558"/>
            <a:ext cx="3286734" cy="923330"/>
          </a:xfrm>
          <a:prstGeom prst="rect">
            <a:avLst/>
          </a:prstGeom>
        </p:spPr>
        <p:txBody>
          <a:bodyPr wrap="square">
            <a:spAutoFit/>
          </a:bodyPr>
          <a:lstStyle/>
          <a:p>
            <a:pPr algn="ctr"/>
            <a:r>
              <a:rPr lang="en-US" b="1" dirty="0"/>
              <a:t>Estimated illegal fish catch as </a:t>
            </a:r>
            <a:endParaRPr lang="en-US" b="1" dirty="0" smtClean="0"/>
          </a:p>
          <a:p>
            <a:pPr algn="ctr"/>
            <a:r>
              <a:rPr lang="en-US" b="1" dirty="0" smtClean="0"/>
              <a:t>percentage </a:t>
            </a:r>
            <a:r>
              <a:rPr lang="en-US" b="1" dirty="0"/>
              <a:t>of total </a:t>
            </a:r>
            <a:r>
              <a:rPr lang="en-US" b="1" dirty="0" smtClean="0"/>
              <a:t>catch </a:t>
            </a:r>
          </a:p>
          <a:p>
            <a:pPr algn="ctr"/>
            <a:r>
              <a:rPr lang="en-US" b="1" dirty="0" smtClean="0"/>
              <a:t>(low &amp; high estimates)</a:t>
            </a:r>
            <a:endParaRPr lang="en-US" b="1" dirty="0"/>
          </a:p>
        </p:txBody>
      </p:sp>
    </p:spTree>
    <p:extLst>
      <p:ext uri="{BB962C8B-B14F-4D97-AF65-F5344CB8AC3E}">
        <p14:creationId xmlns:p14="http://schemas.microsoft.com/office/powerpoint/2010/main" val="3322858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48"/>
            <a:ext cx="8229600" cy="894248"/>
          </a:xfrm>
        </p:spPr>
        <p:txBody>
          <a:bodyPr>
            <a:normAutofit fontScale="90000"/>
          </a:bodyPr>
          <a:lstStyle/>
          <a:p>
            <a:r>
              <a:rPr lang="en-US" dirty="0" smtClean="0">
                <a:solidFill>
                  <a:srgbClr val="FFFF00"/>
                </a:solidFill>
              </a:rPr>
              <a:t>14.4</a:t>
            </a:r>
            <a:r>
              <a:rPr lang="en-US" dirty="0" smtClean="0"/>
              <a:t> By 2020 end IUU &amp; overfishing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78453278"/>
              </p:ext>
            </p:extLst>
          </p:nvPr>
        </p:nvGraphicFramePr>
        <p:xfrm>
          <a:off x="0" y="757382"/>
          <a:ext cx="9144000" cy="6096000"/>
        </p:xfrm>
        <a:graphic>
          <a:graphicData uri="http://schemas.openxmlformats.org/drawingml/2006/table">
            <a:tbl>
              <a:tblPr firstRow="1" bandRow="1">
                <a:tableStyleId>{5C22544A-7EE6-4342-B048-85BDC9FD1C3A}</a:tableStyleId>
              </a:tblPr>
              <a:tblGrid>
                <a:gridCol w="4876800"/>
                <a:gridCol w="4267200"/>
              </a:tblGrid>
              <a:tr h="461818">
                <a:tc>
                  <a:txBody>
                    <a:bodyPr/>
                    <a:lstStyle/>
                    <a:p>
                      <a:pPr algn="ctr"/>
                      <a:r>
                        <a:rPr lang="en-US" sz="2400" dirty="0" smtClean="0"/>
                        <a:t>Where we are now</a:t>
                      </a:r>
                      <a:endParaRPr lang="en-US" sz="2400" dirty="0"/>
                    </a:p>
                  </a:txBody>
                  <a:tcPr/>
                </a:tc>
                <a:tc>
                  <a:txBody>
                    <a:bodyPr/>
                    <a:lstStyle/>
                    <a:p>
                      <a:pPr algn="ctr"/>
                      <a:r>
                        <a:rPr lang="en-US" sz="2400" dirty="0" smtClean="0"/>
                        <a:t>The SDG Challenge</a:t>
                      </a:r>
                      <a:endParaRPr lang="en-US" sz="2400" dirty="0"/>
                    </a:p>
                  </a:txBody>
                  <a:tcPr/>
                </a:tc>
              </a:tr>
              <a:tr h="5634182">
                <a:tc>
                  <a:txBody>
                    <a:bodyPr/>
                    <a:lstStyle/>
                    <a:p>
                      <a:r>
                        <a:rPr lang="en-US" sz="2800" dirty="0" smtClean="0"/>
                        <a:t>About 30% fish stocks overexploited</a:t>
                      </a:r>
                    </a:p>
                    <a:p>
                      <a:endParaRPr lang="en-US" sz="2800" dirty="0" smtClean="0"/>
                    </a:p>
                    <a:p>
                      <a:r>
                        <a:rPr lang="en-US" sz="2800" dirty="0" smtClean="0"/>
                        <a:t>IUU affects about 20% global fish yields worth about $23 billion/year</a:t>
                      </a:r>
                    </a:p>
                    <a:p>
                      <a:endParaRPr lang="en-US" sz="2800" dirty="0" smtClean="0"/>
                    </a:p>
                    <a:p>
                      <a:r>
                        <a:rPr lang="en-US" sz="2800" dirty="0" smtClean="0"/>
                        <a:t>Strong relationship between IUU (illegal,</a:t>
                      </a:r>
                      <a:r>
                        <a:rPr lang="en-US" sz="2800" baseline="0" dirty="0" smtClean="0"/>
                        <a:t> unregulated, unreported)</a:t>
                      </a:r>
                      <a:r>
                        <a:rPr lang="en-US" sz="2800" dirty="0" smtClean="0"/>
                        <a:t> &amp; over-fishing and weak fisheries governance (Agnew et al. 2009)</a:t>
                      </a:r>
                    </a:p>
                  </a:txBody>
                  <a:tcPr/>
                </a:tc>
                <a:tc>
                  <a:txBody>
                    <a:bodyPr/>
                    <a:lstStyle/>
                    <a:p>
                      <a:r>
                        <a:rPr lang="en-US" sz="2800" dirty="0" smtClean="0"/>
                        <a:t>Average 6% per year of stocks moved towards sustainable</a:t>
                      </a:r>
                      <a:r>
                        <a:rPr lang="en-US" sz="2800" baseline="0" dirty="0" smtClean="0"/>
                        <a:t> use</a:t>
                      </a:r>
                      <a:r>
                        <a:rPr lang="en-US" sz="2800" dirty="0" smtClean="0"/>
                        <a:t> by 2020</a:t>
                      </a:r>
                    </a:p>
                    <a:p>
                      <a:endParaRPr lang="en-US" sz="2800" dirty="0" smtClean="0"/>
                    </a:p>
                    <a:p>
                      <a:r>
                        <a:rPr lang="en-US" sz="2800" dirty="0" smtClean="0"/>
                        <a:t>Eliminate average 4% IUU per year to 2020</a:t>
                      </a:r>
                    </a:p>
                    <a:p>
                      <a:endParaRPr lang="en-US" sz="2800" dirty="0" smtClean="0"/>
                    </a:p>
                  </a:txBody>
                  <a:tcPr/>
                </a:tc>
              </a:tr>
            </a:tbl>
          </a:graphicData>
        </a:graphic>
      </p:graphicFrame>
    </p:spTree>
    <p:extLst>
      <p:ext uri="{BB962C8B-B14F-4D97-AF65-F5344CB8AC3E}">
        <p14:creationId xmlns:p14="http://schemas.microsoft.com/office/powerpoint/2010/main" val="360823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36576"/>
            <a:ext cx="4340352" cy="2630424"/>
          </a:xfrm>
        </p:spPr>
        <p:txBody>
          <a:bodyPr>
            <a:normAutofit/>
          </a:bodyPr>
          <a:lstStyle/>
          <a:p>
            <a:r>
              <a:rPr lang="en-US" sz="3200" dirty="0" smtClean="0">
                <a:solidFill>
                  <a:srgbClr val="FFFF00"/>
                </a:solidFill>
              </a:rPr>
              <a:t>14.5</a:t>
            </a:r>
            <a:r>
              <a:rPr lang="en-US" sz="3200" dirty="0" smtClean="0"/>
              <a:t> By 2020 Conserve at least 10% coastal &amp; marine areas</a:t>
            </a:r>
            <a:endParaRPr lang="en-US" sz="3200" dirty="0"/>
          </a:p>
        </p:txBody>
      </p:sp>
      <p:pic>
        <p:nvPicPr>
          <p:cNvPr id="4" name="Picture 6" descr="http://www.mpatlas.org/media/filer_public/d1/21/d121c3c2-fc5b-4d3b-9ebb-bacd1cd4ee53/mpas_all_simple_sept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 y="2789460"/>
            <a:ext cx="7007225" cy="4044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srcRect/>
          <a:stretch>
            <a:fillRect/>
          </a:stretch>
        </p:blipFill>
        <p:spPr bwMode="auto">
          <a:xfrm>
            <a:off x="4560351" y="36576"/>
            <a:ext cx="4583649" cy="3115614"/>
          </a:xfrm>
          <a:prstGeom prst="rect">
            <a:avLst/>
          </a:prstGeom>
          <a:noFill/>
          <a:ln w="9525">
            <a:noFill/>
            <a:round/>
            <a:headEnd/>
            <a:tailEnd/>
          </a:ln>
        </p:spPr>
      </p:pic>
    </p:spTree>
    <p:extLst>
      <p:ext uri="{BB962C8B-B14F-4D97-AF65-F5344CB8AC3E}">
        <p14:creationId xmlns:p14="http://schemas.microsoft.com/office/powerpoint/2010/main" val="281536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11723"/>
            <a:ext cx="8229600" cy="1143000"/>
          </a:xfrm>
        </p:spPr>
        <p:txBody>
          <a:bodyPr>
            <a:normAutofit fontScale="90000"/>
          </a:bodyPr>
          <a:lstStyle/>
          <a:p>
            <a:r>
              <a:rPr lang="en-US" dirty="0" smtClean="0">
                <a:solidFill>
                  <a:srgbClr val="FFFF00"/>
                </a:solidFill>
              </a:rPr>
              <a:t>14.5</a:t>
            </a:r>
            <a:r>
              <a:rPr lang="en-US" dirty="0" smtClean="0"/>
              <a:t> By 2020 conserve at least </a:t>
            </a:r>
            <a:br>
              <a:rPr lang="en-US" dirty="0" smtClean="0"/>
            </a:br>
            <a:r>
              <a:rPr lang="en-US" dirty="0" smtClean="0"/>
              <a:t>10% coastal &amp; marine areas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1840886"/>
              </p:ext>
            </p:extLst>
          </p:nvPr>
        </p:nvGraphicFramePr>
        <p:xfrm>
          <a:off x="0" y="1182858"/>
          <a:ext cx="9144000" cy="5669280"/>
        </p:xfrm>
        <a:graphic>
          <a:graphicData uri="http://schemas.openxmlformats.org/drawingml/2006/table">
            <a:tbl>
              <a:tblPr firstRow="1" bandRow="1">
                <a:tableStyleId>{5C22544A-7EE6-4342-B048-85BDC9FD1C3A}</a:tableStyleId>
              </a:tblPr>
              <a:tblGrid>
                <a:gridCol w="4724400"/>
                <a:gridCol w="4419600"/>
              </a:tblGrid>
              <a:tr h="405946">
                <a:tc>
                  <a:txBody>
                    <a:bodyPr/>
                    <a:lstStyle/>
                    <a:p>
                      <a:pPr algn="ctr"/>
                      <a:r>
                        <a:rPr lang="en-US" sz="2000" dirty="0" smtClean="0"/>
                        <a:t>Where we are now</a:t>
                      </a:r>
                      <a:endParaRPr lang="en-US" sz="2000" dirty="0"/>
                    </a:p>
                  </a:txBody>
                  <a:tcPr/>
                </a:tc>
                <a:tc>
                  <a:txBody>
                    <a:bodyPr/>
                    <a:lstStyle/>
                    <a:p>
                      <a:pPr algn="ctr"/>
                      <a:r>
                        <a:rPr lang="en-US" sz="2000" dirty="0" smtClean="0"/>
                        <a:t>The SDG Challenge</a:t>
                      </a:r>
                      <a:endParaRPr lang="en-US" sz="2000" dirty="0"/>
                    </a:p>
                  </a:txBody>
                  <a:tcPr/>
                </a:tc>
              </a:tr>
              <a:tr h="5263334">
                <a:tc>
                  <a:txBody>
                    <a:bodyPr/>
                    <a:lstStyle/>
                    <a:p>
                      <a:r>
                        <a:rPr lang="en-US" sz="2400" dirty="0" smtClean="0"/>
                        <a:t>8.4% EEZs under MPAs, Aichi 10% EEZs</a:t>
                      </a:r>
                      <a:r>
                        <a:rPr lang="en-US" sz="2400" baseline="0" dirty="0" smtClean="0"/>
                        <a:t> projected to be achieved in 2016 (CBD)</a:t>
                      </a:r>
                    </a:p>
                    <a:p>
                      <a:endParaRPr lang="en-US" sz="2400" baseline="0" dirty="0" smtClean="0"/>
                    </a:p>
                    <a:p>
                      <a:r>
                        <a:rPr lang="en-US" sz="2400" baseline="0" dirty="0" smtClean="0"/>
                        <a:t>SDG calls for 10% of entire OCEAN under MPA, presently at ~4%</a:t>
                      </a:r>
                    </a:p>
                    <a:p>
                      <a:endParaRPr lang="en-US" sz="2400" baseline="0" dirty="0" smtClean="0"/>
                    </a:p>
                    <a:p>
                      <a:r>
                        <a:rPr lang="en-US" sz="2400" baseline="0" dirty="0" smtClean="0"/>
                        <a:t>World added ~0.26% ocean per year 2004-14</a:t>
                      </a:r>
                    </a:p>
                    <a:p>
                      <a:endParaRPr lang="en-US" sz="2400" baseline="0" dirty="0" smtClean="0"/>
                    </a:p>
                    <a:p>
                      <a:r>
                        <a:rPr lang="en-US" sz="2400" baseline="0" dirty="0" smtClean="0"/>
                        <a:t>Very small proportion of high seas protected (0.25%); key negotiations on UNCLOS implementing agreement on ABNJ have begun</a:t>
                      </a:r>
                    </a:p>
                  </a:txBody>
                  <a:tcPr/>
                </a:tc>
                <a:tc>
                  <a:txBody>
                    <a:bodyPr/>
                    <a:lstStyle/>
                    <a:p>
                      <a:r>
                        <a:rPr lang="en-US" sz="2400" dirty="0" smtClean="0"/>
                        <a:t>10% by 2020 requires 1.3% more ocean under MPA per year (4.7</a:t>
                      </a:r>
                      <a:r>
                        <a:rPr lang="en-US" sz="2400" baseline="0" dirty="0" smtClean="0"/>
                        <a:t> million </a:t>
                      </a:r>
                      <a:r>
                        <a:rPr lang="en-US" sz="2400" baseline="0" dirty="0" err="1" smtClean="0"/>
                        <a:t>sq</a:t>
                      </a:r>
                      <a:r>
                        <a:rPr lang="en-US" sz="2400" baseline="0" dirty="0" smtClean="0"/>
                        <a:t> km/</a:t>
                      </a:r>
                      <a:r>
                        <a:rPr lang="en-US" sz="2400" baseline="0" dirty="0" err="1" smtClean="0"/>
                        <a:t>yr</a:t>
                      </a:r>
                      <a:r>
                        <a:rPr lang="en-US" sz="2400" baseline="0" dirty="0" smtClean="0"/>
                        <a:t>)</a:t>
                      </a:r>
                      <a:r>
                        <a:rPr lang="en-US" sz="2400" dirty="0" smtClean="0"/>
                        <a:t>, 5x rate</a:t>
                      </a:r>
                      <a:r>
                        <a:rPr lang="en-US" sz="2400" baseline="0" dirty="0" smtClean="0"/>
                        <a:t> from 2004-14</a:t>
                      </a:r>
                      <a:r>
                        <a:rPr lang="en-US" sz="2400" dirty="0" smtClean="0"/>
                        <a:t> </a:t>
                      </a:r>
                    </a:p>
                    <a:p>
                      <a:endParaRPr lang="en-US" sz="2400" baseline="0" dirty="0" smtClean="0"/>
                    </a:p>
                    <a:p>
                      <a:r>
                        <a:rPr lang="en-US" sz="2400" baseline="0" dirty="0" smtClean="0"/>
                        <a:t>Progress/concluding on ABNJ agreement may take time =&gt; focus of near-term action in EEZs   </a:t>
                      </a:r>
                    </a:p>
                    <a:p>
                      <a:endParaRPr lang="en-US" sz="2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Many scientists concur that 10% isn’t sufficient for true protection and sustainability, more like 30%</a:t>
                      </a:r>
                      <a:r>
                        <a:rPr lang="en-US" sz="2400" baseline="0" dirty="0" smtClean="0"/>
                        <a:t> desired.</a:t>
                      </a:r>
                    </a:p>
                  </a:txBody>
                  <a:tcPr/>
                </a:tc>
              </a:tr>
            </a:tbl>
          </a:graphicData>
        </a:graphic>
      </p:graphicFrame>
    </p:spTree>
    <p:extLst>
      <p:ext uri="{BB962C8B-B14F-4D97-AF65-F5344CB8AC3E}">
        <p14:creationId xmlns:p14="http://schemas.microsoft.com/office/powerpoint/2010/main" val="737275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609600"/>
            <a:ext cx="8229600" cy="1143000"/>
          </a:xfrm>
        </p:spPr>
        <p:txBody>
          <a:bodyPr>
            <a:normAutofit fontScale="90000"/>
          </a:bodyPr>
          <a:lstStyle/>
          <a:p>
            <a:r>
              <a:rPr lang="en-US" dirty="0" smtClean="0">
                <a:solidFill>
                  <a:srgbClr val="FFFF00"/>
                </a:solidFill>
              </a:rPr>
              <a:t>14.5 </a:t>
            </a:r>
            <a:r>
              <a:rPr lang="en-US" dirty="0" smtClean="0"/>
              <a:t>By 2020 Conserve at least 10% coastal and marine areas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62200"/>
            <a:ext cx="9118242" cy="3453491"/>
          </a:xfrm>
          <a:prstGeom prst="rect">
            <a:avLst/>
          </a:prstGeom>
        </p:spPr>
      </p:pic>
    </p:spTree>
    <p:extLst>
      <p:ext uri="{BB962C8B-B14F-4D97-AF65-F5344CB8AC3E}">
        <p14:creationId xmlns:p14="http://schemas.microsoft.com/office/powerpoint/2010/main" val="1728499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14.6</a:t>
            </a:r>
            <a:r>
              <a:rPr lang="en-US" dirty="0" smtClean="0"/>
              <a:t> By 2020 prohibit destructive fisheries subsidies</a:t>
            </a:r>
            <a:endParaRPr lang="en-US" dirty="0"/>
          </a:p>
        </p:txBody>
      </p:sp>
      <p:pic>
        <p:nvPicPr>
          <p:cNvPr id="3" name="Picture 2"/>
          <p:cNvPicPr>
            <a:picLocks noChangeAspect="1"/>
          </p:cNvPicPr>
          <p:nvPr/>
        </p:nvPicPr>
        <p:blipFill>
          <a:blip r:embed="rId2"/>
          <a:stretch>
            <a:fillRect/>
          </a:stretch>
        </p:blipFill>
        <p:spPr>
          <a:xfrm>
            <a:off x="0" y="2514600"/>
            <a:ext cx="9111803" cy="2667000"/>
          </a:xfrm>
          <a:prstGeom prst="rect">
            <a:avLst/>
          </a:prstGeom>
        </p:spPr>
      </p:pic>
    </p:spTree>
    <p:extLst>
      <p:ext uri="{BB962C8B-B14F-4D97-AF65-F5344CB8AC3E}">
        <p14:creationId xmlns:p14="http://schemas.microsoft.com/office/powerpoint/2010/main" val="341122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solidFill>
                  <a:srgbClr val="FFFF00"/>
                </a:solidFill>
              </a:rPr>
              <a:t>14.6</a:t>
            </a:r>
            <a:r>
              <a:rPr lang="en-US" dirty="0" smtClean="0"/>
              <a:t> Prohibit subsidies that contribute to overcapacity &amp; overfishing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37379301"/>
              </p:ext>
            </p:extLst>
          </p:nvPr>
        </p:nvGraphicFramePr>
        <p:xfrm>
          <a:off x="0" y="1219200"/>
          <a:ext cx="9144000" cy="5638800"/>
        </p:xfrm>
        <a:graphic>
          <a:graphicData uri="http://schemas.openxmlformats.org/drawingml/2006/table">
            <a:tbl>
              <a:tblPr firstRow="1" bandRow="1">
                <a:tableStyleId>{5C22544A-7EE6-4342-B048-85BDC9FD1C3A}</a:tableStyleId>
              </a:tblPr>
              <a:tblGrid>
                <a:gridCol w="4724400"/>
                <a:gridCol w="4419600"/>
              </a:tblGrid>
              <a:tr h="416502">
                <a:tc>
                  <a:txBody>
                    <a:bodyPr/>
                    <a:lstStyle/>
                    <a:p>
                      <a:pPr algn="ctr"/>
                      <a:r>
                        <a:rPr lang="en-US" sz="2000" dirty="0" smtClean="0"/>
                        <a:t>Where we are now</a:t>
                      </a:r>
                      <a:endParaRPr lang="en-US" sz="2000" dirty="0"/>
                    </a:p>
                  </a:txBody>
                  <a:tcPr/>
                </a:tc>
                <a:tc>
                  <a:txBody>
                    <a:bodyPr/>
                    <a:lstStyle/>
                    <a:p>
                      <a:pPr algn="ctr"/>
                      <a:r>
                        <a:rPr lang="en-US" sz="2000" dirty="0" smtClean="0"/>
                        <a:t>The</a:t>
                      </a:r>
                      <a:r>
                        <a:rPr lang="en-US" sz="2000" baseline="0" dirty="0" smtClean="0"/>
                        <a:t> SDG Challenge</a:t>
                      </a:r>
                      <a:endParaRPr lang="en-US" sz="2000" dirty="0"/>
                    </a:p>
                  </a:txBody>
                  <a:tcPr/>
                </a:tc>
              </a:tr>
              <a:tr h="5222298">
                <a:tc>
                  <a:txBody>
                    <a:bodyPr/>
                    <a:lstStyle/>
                    <a:p>
                      <a:r>
                        <a:rPr lang="en-US" sz="2400" dirty="0" smtClean="0"/>
                        <a:t>60%</a:t>
                      </a:r>
                      <a:r>
                        <a:rPr lang="en-US" sz="2400" baseline="0" dirty="0" smtClean="0"/>
                        <a:t> global fisheries subsidies = </a:t>
                      </a:r>
                    </a:p>
                    <a:p>
                      <a:r>
                        <a:rPr lang="en-US" sz="2400" baseline="0" dirty="0" smtClean="0"/>
                        <a:t>$16 billion/year, support unsustainable practices</a:t>
                      </a:r>
                    </a:p>
                    <a:p>
                      <a:endParaRPr lang="en-US" sz="2400" baseline="0" dirty="0" smtClean="0"/>
                    </a:p>
                    <a:p>
                      <a:r>
                        <a:rPr lang="en-US" sz="2400" b="0" i="0" u="none" strike="noStrike" kern="1200" baseline="0" dirty="0" smtClean="0">
                          <a:solidFill>
                            <a:schemeClr val="dk1"/>
                          </a:solidFill>
                          <a:latin typeface="+mn-lt"/>
                          <a:ea typeface="+mn-ea"/>
                          <a:cs typeface="+mn-cs"/>
                        </a:rPr>
                        <a:t>Ship fuels, boat construction and renovation, tax breaks, access rights, and other transfers </a:t>
                      </a:r>
                      <a:endParaRPr lang="en-US" sz="2400" baseline="0" dirty="0" smtClean="0"/>
                    </a:p>
                    <a:p>
                      <a:endParaRPr lang="en-US" sz="2400" baseline="0" dirty="0" smtClean="0"/>
                    </a:p>
                    <a:p>
                      <a:r>
                        <a:rPr lang="en-US" sz="2400" baseline="0" dirty="0" smtClean="0"/>
                        <a:t>68% developed (39), 32% developing (107)</a:t>
                      </a:r>
                      <a:endParaRPr lang="en-US" sz="2400" dirty="0" smtClean="0"/>
                    </a:p>
                  </a:txBody>
                  <a:tcPr/>
                </a:tc>
                <a:tc>
                  <a:txBody>
                    <a:bodyPr/>
                    <a:lstStyle/>
                    <a:p>
                      <a:r>
                        <a:rPr lang="en-US" sz="2400" dirty="0" smtClean="0"/>
                        <a:t>WTO negotiations on destructive</a:t>
                      </a:r>
                      <a:r>
                        <a:rPr lang="en-US" sz="2400" baseline="0" dirty="0" smtClean="0"/>
                        <a:t> fisheries subsidies underway since 2000</a:t>
                      </a:r>
                    </a:p>
                    <a:p>
                      <a:endParaRPr lang="en-US" sz="2400" baseline="0" dirty="0" smtClean="0"/>
                    </a:p>
                    <a:p>
                      <a:r>
                        <a:rPr lang="en-US" sz="2400" baseline="0" dirty="0" smtClean="0"/>
                        <a:t>Steering negative subsidies towards sustainable fishing (and aquaculture) could provide massive infusion of financial resources</a:t>
                      </a:r>
                      <a:endParaRPr lang="en-US" sz="2400" dirty="0"/>
                    </a:p>
                  </a:txBody>
                  <a:tcPr/>
                </a:tc>
              </a:tr>
            </a:tbl>
          </a:graphicData>
        </a:graphic>
      </p:graphicFrame>
    </p:spTree>
    <p:extLst>
      <p:ext uri="{BB962C8B-B14F-4D97-AF65-F5344CB8AC3E}">
        <p14:creationId xmlns:p14="http://schemas.microsoft.com/office/powerpoint/2010/main" val="349682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2800" dirty="0">
                <a:solidFill>
                  <a:srgbClr val="FFFF00"/>
                </a:solidFill>
              </a:rPr>
              <a:t>14.7</a:t>
            </a:r>
            <a:r>
              <a:rPr lang="en-US" sz="2800" dirty="0"/>
              <a:t> By 2030, increase economic benefits </a:t>
            </a:r>
            <a:r>
              <a:rPr lang="en-US" sz="2800" dirty="0" smtClean="0"/>
              <a:t/>
            </a:r>
            <a:br>
              <a:rPr lang="en-US" sz="2800" dirty="0" smtClean="0"/>
            </a:br>
            <a:r>
              <a:rPr lang="en-US" sz="2800" dirty="0" smtClean="0"/>
              <a:t>to SIDS </a:t>
            </a:r>
            <a:r>
              <a:rPr lang="en-US" sz="2800" dirty="0"/>
              <a:t>&amp; LDCs from marine resources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804780"/>
            <a:ext cx="5715000" cy="30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3666960"/>
            <a:ext cx="6134100" cy="3224170"/>
          </a:xfrm>
          <a:prstGeom prst="rect">
            <a:avLst/>
          </a:prstGeom>
        </p:spPr>
      </p:pic>
    </p:spTree>
    <p:extLst>
      <p:ext uri="{BB962C8B-B14F-4D97-AF65-F5344CB8AC3E}">
        <p14:creationId xmlns:p14="http://schemas.microsoft.com/office/powerpoint/2010/main" val="609677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normAutofit fontScale="90000"/>
          </a:bodyPr>
          <a:lstStyle/>
          <a:p>
            <a:r>
              <a:rPr lang="en-US" dirty="0" smtClean="0">
                <a:solidFill>
                  <a:srgbClr val="FFFF00"/>
                </a:solidFill>
              </a:rPr>
              <a:t>14.7</a:t>
            </a:r>
            <a:r>
              <a:rPr lang="en-US" dirty="0" smtClean="0"/>
              <a:t> By 2030, increase economic benefits to SIDS &amp; LDCs from marine resources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38403579"/>
              </p:ext>
            </p:extLst>
          </p:nvPr>
        </p:nvGraphicFramePr>
        <p:xfrm>
          <a:off x="24494" y="1371600"/>
          <a:ext cx="9113644" cy="5486400"/>
        </p:xfrm>
        <a:graphic>
          <a:graphicData uri="http://schemas.openxmlformats.org/drawingml/2006/table">
            <a:tbl>
              <a:tblPr firstRow="1" bandRow="1">
                <a:tableStyleId>{5C22544A-7EE6-4342-B048-85BDC9FD1C3A}</a:tableStyleId>
              </a:tblPr>
              <a:tblGrid>
                <a:gridCol w="5913244"/>
                <a:gridCol w="3200400"/>
              </a:tblGrid>
              <a:tr h="405245">
                <a:tc>
                  <a:txBody>
                    <a:bodyPr/>
                    <a:lstStyle/>
                    <a:p>
                      <a:pPr algn="ctr"/>
                      <a:r>
                        <a:rPr lang="en-US" sz="2000" dirty="0" smtClean="0"/>
                        <a:t>Where we are now</a:t>
                      </a:r>
                      <a:endParaRPr lang="en-US" sz="2000" dirty="0"/>
                    </a:p>
                  </a:txBody>
                  <a:tcPr/>
                </a:tc>
                <a:tc>
                  <a:txBody>
                    <a:bodyPr/>
                    <a:lstStyle/>
                    <a:p>
                      <a:pPr algn="ctr"/>
                      <a:r>
                        <a:rPr lang="en-US" sz="2000" dirty="0" smtClean="0"/>
                        <a:t>The</a:t>
                      </a:r>
                      <a:r>
                        <a:rPr lang="en-US" sz="2000" baseline="0" dirty="0" smtClean="0"/>
                        <a:t> SDG Challenge</a:t>
                      </a:r>
                      <a:endParaRPr lang="en-US" sz="2000" dirty="0"/>
                    </a:p>
                  </a:txBody>
                  <a:tcPr/>
                </a:tc>
              </a:tr>
              <a:tr h="5081155">
                <a:tc>
                  <a:txBody>
                    <a:bodyPr/>
                    <a:lstStyle/>
                    <a:p>
                      <a:r>
                        <a:rPr lang="en-US" sz="2000" dirty="0" smtClean="0"/>
                        <a:t>SIDS exports of fish products US$1.75 billion (2012), ~7% of Exports and 1.7% GDP;</a:t>
                      </a:r>
                      <a:r>
                        <a:rPr lang="en-US" sz="2000" baseline="0" dirty="0" smtClean="0"/>
                        <a:t> i</a:t>
                      </a:r>
                      <a:r>
                        <a:rPr lang="en-US" sz="2000" dirty="0" smtClean="0"/>
                        <a:t>ncreased about 50% 2006-12</a:t>
                      </a:r>
                    </a:p>
                    <a:p>
                      <a:endParaRPr lang="en-US" sz="2000" dirty="0" smtClean="0"/>
                    </a:p>
                    <a:p>
                      <a:r>
                        <a:rPr lang="en-US" sz="2000" dirty="0" smtClean="0"/>
                        <a:t>SIDS tourism exports $24 billion, 50% of their services exports. Hotel related FDI to SIDS increased to ~$0.5 billion in 2012</a:t>
                      </a:r>
                    </a:p>
                    <a:p>
                      <a:endParaRPr lang="en-US" sz="2000" dirty="0" smtClean="0"/>
                    </a:p>
                    <a:p>
                      <a:r>
                        <a:rPr lang="en-US" sz="2000" dirty="0" smtClean="0">
                          <a:solidFill>
                            <a:srgbClr val="FF0000"/>
                          </a:solidFill>
                        </a:rPr>
                        <a:t>BUT…</a:t>
                      </a:r>
                    </a:p>
                    <a:p>
                      <a:endParaRPr lang="en-US" sz="2000" dirty="0" smtClean="0">
                        <a:solidFill>
                          <a:srgbClr val="FF0000"/>
                        </a:solidFill>
                      </a:endParaRPr>
                    </a:p>
                    <a:p>
                      <a:r>
                        <a:rPr lang="en-US" sz="2000" dirty="0" smtClean="0"/>
                        <a:t>Fisheries in SIDS subject to as much as $872 m. in harmful subsidies (Sumaila)</a:t>
                      </a:r>
                    </a:p>
                    <a:p>
                      <a:endParaRPr lang="en-US" sz="2000" dirty="0" smtClean="0"/>
                    </a:p>
                    <a:p>
                      <a:r>
                        <a:rPr lang="en-US" sz="2000" dirty="0" smtClean="0"/>
                        <a:t>~60% of SIDS stocks are overfished leading to realization of only 48% of potential economic benefits in their EEZs.</a:t>
                      </a:r>
                    </a:p>
                  </a:txBody>
                  <a:tcPr/>
                </a:tc>
                <a:tc>
                  <a:txBody>
                    <a:bodyPr/>
                    <a:lstStyle/>
                    <a:p>
                      <a:r>
                        <a:rPr lang="en-US" sz="2000" dirty="0" smtClean="0"/>
                        <a:t>SIDS need assistance in developing and implementing their ‘blue economy’ strategies to optimize their roles as ‘Large Ocean States’ and grow economies</a:t>
                      </a:r>
                    </a:p>
                    <a:p>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2475555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64"/>
            <a:ext cx="9144000" cy="1005964"/>
          </a:xfrm>
        </p:spPr>
        <p:txBody>
          <a:bodyPr>
            <a:noAutofit/>
          </a:bodyPr>
          <a:lstStyle/>
          <a:p>
            <a:r>
              <a:rPr lang="en-US" sz="3200" dirty="0">
                <a:solidFill>
                  <a:srgbClr val="FFFF00"/>
                </a:solidFill>
              </a:rPr>
              <a:t>14.b </a:t>
            </a:r>
            <a:r>
              <a:rPr lang="en-US" sz="3200" dirty="0"/>
              <a:t>Provide access for Small Scale Fisheries </a:t>
            </a:r>
            <a:r>
              <a:rPr lang="en-US" sz="3200" dirty="0" smtClean="0"/>
              <a:t/>
            </a:r>
            <a:br>
              <a:rPr lang="en-US" sz="3200" dirty="0" smtClean="0"/>
            </a:br>
            <a:r>
              <a:rPr lang="en-US" sz="3200" dirty="0" smtClean="0"/>
              <a:t>(</a:t>
            </a:r>
            <a:r>
              <a:rPr lang="en-US" sz="3200" dirty="0"/>
              <a:t>SSF) to marine </a:t>
            </a:r>
            <a:r>
              <a:rPr lang="en-US" sz="3200" dirty="0" smtClean="0"/>
              <a:t>resources </a:t>
            </a:r>
            <a:r>
              <a:rPr lang="en-US" sz="3200" dirty="0"/>
              <a:t>&amp; markets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53174"/>
            <a:ext cx="5791200" cy="5804826"/>
          </a:xfrm>
          <a:prstGeom prst="rect">
            <a:avLst/>
          </a:prstGeom>
        </p:spPr>
      </p:pic>
    </p:spTree>
    <p:extLst>
      <p:ext uri="{BB962C8B-B14F-4D97-AF65-F5344CB8AC3E}">
        <p14:creationId xmlns:p14="http://schemas.microsoft.com/office/powerpoint/2010/main" val="2542679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reetheslaves.net/wp-content/uploads/2015/09/sustainable-development-goals-infographic-un-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304"/>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599043"/>
            <a:ext cx="9144000" cy="1133061"/>
          </a:xfrm>
        </p:spPr>
        <p:txBody>
          <a:bodyPr>
            <a:normAutofit fontScale="90000"/>
          </a:bodyPr>
          <a:lstStyle/>
          <a:p>
            <a:pPr algn="ctr"/>
            <a:r>
              <a:rPr lang="en-US" sz="3200" b="0" dirty="0" smtClean="0">
                <a:solidFill>
                  <a:srgbClr val="FFFF00"/>
                </a:solidFill>
                <a:latin typeface="+mn-lt"/>
              </a:rPr>
              <a:t>SDG14: </a:t>
            </a:r>
            <a:r>
              <a:rPr lang="en-US" sz="3200" b="0" dirty="0" smtClean="0">
                <a:latin typeface="+mn-lt"/>
              </a:rPr>
              <a:t>C</a:t>
            </a:r>
            <a:r>
              <a:rPr lang="en-US" sz="3200" b="0" cap="none" dirty="0" smtClean="0">
                <a:latin typeface="+mn-lt"/>
              </a:rPr>
              <a:t>onserve and sustainably use the oceans, seas </a:t>
            </a:r>
            <a:br>
              <a:rPr lang="en-US" sz="3200" b="0" cap="none" dirty="0" smtClean="0">
                <a:latin typeface="+mn-lt"/>
              </a:rPr>
            </a:br>
            <a:r>
              <a:rPr lang="en-US" sz="3200" b="0" cap="none" dirty="0" smtClean="0">
                <a:latin typeface="+mn-lt"/>
              </a:rPr>
              <a:t>and marine resources for sustainable development</a:t>
            </a:r>
            <a:r>
              <a:rPr lang="en-US" sz="3200" dirty="0" smtClean="0"/>
              <a:t> </a:t>
            </a:r>
            <a:endParaRPr lang="en-US" sz="3200" dirty="0"/>
          </a:p>
        </p:txBody>
      </p:sp>
      <p:sp>
        <p:nvSpPr>
          <p:cNvPr id="3" name="Text Placeholder 2"/>
          <p:cNvSpPr>
            <a:spLocks noGrp="1"/>
          </p:cNvSpPr>
          <p:nvPr>
            <p:ph type="body" idx="1"/>
          </p:nvPr>
        </p:nvSpPr>
        <p:spPr>
          <a:xfrm>
            <a:off x="914400" y="0"/>
            <a:ext cx="7772400" cy="685800"/>
          </a:xfrm>
        </p:spPr>
        <p:txBody>
          <a:bodyPr>
            <a:normAutofit lnSpcReduction="10000"/>
          </a:bodyPr>
          <a:lstStyle/>
          <a:p>
            <a:r>
              <a:rPr lang="en-US" sz="4000" b="1" dirty="0" smtClean="0">
                <a:solidFill>
                  <a:srgbClr val="FFFF00"/>
                </a:solidFill>
              </a:rPr>
              <a:t>17 Sustainable Development Goals</a:t>
            </a:r>
            <a:endParaRPr lang="en-US" sz="4000" b="1" dirty="0">
              <a:solidFill>
                <a:srgbClr val="FFFF00"/>
              </a:solidFill>
            </a:endParaRPr>
          </a:p>
        </p:txBody>
      </p:sp>
    </p:spTree>
    <p:extLst>
      <p:ext uri="{BB962C8B-B14F-4D97-AF65-F5344CB8AC3E}">
        <p14:creationId xmlns:p14="http://schemas.microsoft.com/office/powerpoint/2010/main" val="3977461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dirty="0">
                <a:solidFill>
                  <a:srgbClr val="FFFF00"/>
                </a:solidFill>
              </a:rPr>
              <a:t>14.b</a:t>
            </a:r>
            <a:r>
              <a:rPr lang="en-US" sz="3600" dirty="0"/>
              <a:t> Provide access for Small Scale Fisheries (SSF) to marine resources &amp; markets</a:t>
            </a:r>
          </a:p>
        </p:txBody>
      </p:sp>
      <p:graphicFrame>
        <p:nvGraphicFramePr>
          <p:cNvPr id="3" name="Table 2"/>
          <p:cNvGraphicFramePr>
            <a:graphicFrameLocks noGrp="1"/>
          </p:cNvGraphicFramePr>
          <p:nvPr>
            <p:extLst>
              <p:ext uri="{D42A27DB-BD31-4B8C-83A1-F6EECF244321}">
                <p14:modId xmlns:p14="http://schemas.microsoft.com/office/powerpoint/2010/main" val="3278091733"/>
              </p:ext>
            </p:extLst>
          </p:nvPr>
        </p:nvGraphicFramePr>
        <p:xfrm>
          <a:off x="0" y="1295400"/>
          <a:ext cx="9116122" cy="5562600"/>
        </p:xfrm>
        <a:graphic>
          <a:graphicData uri="http://schemas.openxmlformats.org/drawingml/2006/table">
            <a:tbl>
              <a:tblPr firstRow="1" bandRow="1">
                <a:tableStyleId>{5C22544A-7EE6-4342-B048-85BDC9FD1C3A}</a:tableStyleId>
              </a:tblPr>
              <a:tblGrid>
                <a:gridCol w="4558061"/>
                <a:gridCol w="4558061"/>
              </a:tblGrid>
              <a:tr h="442089">
                <a:tc>
                  <a:txBody>
                    <a:bodyPr/>
                    <a:lstStyle/>
                    <a:p>
                      <a:pPr algn="ctr"/>
                      <a:r>
                        <a:rPr lang="en-US" sz="2000" dirty="0" smtClean="0"/>
                        <a:t>Where we are now</a:t>
                      </a:r>
                      <a:endParaRPr lang="en-US" sz="2000" dirty="0"/>
                    </a:p>
                  </a:txBody>
                  <a:tcPr/>
                </a:tc>
                <a:tc>
                  <a:txBody>
                    <a:bodyPr/>
                    <a:lstStyle/>
                    <a:p>
                      <a:pPr algn="ctr"/>
                      <a:r>
                        <a:rPr lang="en-US" sz="2000" dirty="0" smtClean="0"/>
                        <a:t>The SDG Challenge</a:t>
                      </a:r>
                      <a:endParaRPr lang="en-US" sz="2000" dirty="0"/>
                    </a:p>
                  </a:txBody>
                  <a:tcPr/>
                </a:tc>
              </a:tr>
              <a:tr h="5120511">
                <a:tc>
                  <a:txBody>
                    <a:bodyPr/>
                    <a:lstStyle/>
                    <a:p>
                      <a:r>
                        <a:rPr lang="en-US" sz="2000" dirty="0" smtClean="0"/>
                        <a:t>SSF supply almost</a:t>
                      </a:r>
                      <a:r>
                        <a:rPr lang="en-US" sz="2000" baseline="0" dirty="0" smtClean="0"/>
                        <a:t> </a:t>
                      </a:r>
                      <a:r>
                        <a:rPr lang="en-US" sz="2000" dirty="0" smtClean="0"/>
                        <a:t>1/2 world’s seafood supply, employ ~ 90% of those involved in the sector, contributing to far more livelihoods on a per volume seafood basis.  </a:t>
                      </a:r>
                    </a:p>
                    <a:p>
                      <a:endParaRPr lang="en-US" sz="2000" dirty="0" smtClean="0"/>
                    </a:p>
                    <a:p>
                      <a:r>
                        <a:rPr lang="en-US" sz="2000" dirty="0" smtClean="0"/>
                        <a:t>SSF</a:t>
                      </a:r>
                      <a:r>
                        <a:rPr lang="en-US" sz="2000" baseline="0" dirty="0" smtClean="0"/>
                        <a:t> </a:t>
                      </a:r>
                      <a:r>
                        <a:rPr lang="en-US" sz="2000" dirty="0" smtClean="0"/>
                        <a:t>use 1/7 energy of large scale to catch ~ same volume fish.  Most SSF providing raw products to domestic and int'l markets so gaining little in value added.  </a:t>
                      </a:r>
                    </a:p>
                    <a:p>
                      <a:endParaRPr lang="en-US" sz="2000" dirty="0" smtClean="0"/>
                    </a:p>
                    <a:p>
                      <a:r>
                        <a:rPr lang="en-US" sz="2000" dirty="0" smtClean="0"/>
                        <a:t>Small scale fisheries disadvantaged by much greater subsidies to large scale, lack of co-management arrangements, lack of access to markets even domestically, lack of pricing power.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SSF have significant capacity building and financing needs. Governments need legislation to incentivize wholesalers and processors to source fish from SSF. Fish pricing needs to be more transparent and accessible. Remove unfair subsidies.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Tree>
    <p:extLst>
      <p:ext uri="{BB962C8B-B14F-4D97-AF65-F5344CB8AC3E}">
        <p14:creationId xmlns:p14="http://schemas.microsoft.com/office/powerpoint/2010/main" val="1638883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971800"/>
          </a:xfrm>
        </p:spPr>
        <p:txBody>
          <a:bodyPr>
            <a:noAutofit/>
          </a:bodyPr>
          <a:lstStyle/>
          <a:p>
            <a:r>
              <a:rPr lang="en-US" sz="2800" dirty="0" smtClean="0"/>
              <a:t>SDGs 14 (and 6!) are extremely ambitious and in </a:t>
            </a:r>
            <a:br>
              <a:rPr lang="en-US" sz="2800" dirty="0" smtClean="0"/>
            </a:br>
            <a:r>
              <a:rPr lang="en-US" sz="2800" dirty="0" smtClean="0"/>
              <a:t>several cases require transformational changes in </a:t>
            </a:r>
            <a:br>
              <a:rPr lang="en-US" sz="2800" dirty="0" smtClean="0"/>
            </a:br>
            <a:r>
              <a:rPr lang="en-US" sz="2800" dirty="0" smtClean="0"/>
              <a:t>ocean management and governance</a:t>
            </a:r>
            <a:br>
              <a:rPr lang="en-US" sz="2800" dirty="0" smtClean="0"/>
            </a:br>
            <a:r>
              <a:rPr lang="en-US" sz="2800" dirty="0" smtClean="0"/>
              <a:t/>
            </a:r>
            <a:br>
              <a:rPr lang="en-US" sz="2800" dirty="0" smtClean="0"/>
            </a:br>
            <a:r>
              <a:rPr lang="en-US" sz="2800" dirty="0" smtClean="0"/>
              <a:t>“….more, better, sooner”</a:t>
            </a:r>
            <a:endParaRPr lang="en-US" sz="2800" dirty="0"/>
          </a:p>
        </p:txBody>
      </p:sp>
      <p:pic>
        <p:nvPicPr>
          <p:cNvPr id="3" name="Picture 2"/>
          <p:cNvPicPr>
            <a:picLocks noChangeAspect="1"/>
          </p:cNvPicPr>
          <p:nvPr/>
        </p:nvPicPr>
        <p:blipFill>
          <a:blip r:embed="rId2"/>
          <a:stretch>
            <a:fillRect/>
          </a:stretch>
        </p:blipFill>
        <p:spPr>
          <a:xfrm>
            <a:off x="838200" y="3124200"/>
            <a:ext cx="3245004" cy="3225688"/>
          </a:xfrm>
          <a:prstGeom prst="rect">
            <a:avLst/>
          </a:prstGeom>
        </p:spPr>
      </p:pic>
      <p:pic>
        <p:nvPicPr>
          <p:cNvPr id="4" name="Picture 3"/>
          <p:cNvPicPr>
            <a:picLocks noChangeAspect="1"/>
          </p:cNvPicPr>
          <p:nvPr/>
        </p:nvPicPr>
        <p:blipFill>
          <a:blip r:embed="rId3"/>
          <a:stretch>
            <a:fillRect/>
          </a:stretch>
        </p:blipFill>
        <p:spPr>
          <a:xfrm>
            <a:off x="4956982" y="3118690"/>
            <a:ext cx="3256089" cy="3236708"/>
          </a:xfrm>
          <a:prstGeom prst="rect">
            <a:avLst/>
          </a:prstGeom>
        </p:spPr>
      </p:pic>
    </p:spTree>
    <p:extLst>
      <p:ext uri="{BB962C8B-B14F-4D97-AF65-F5344CB8AC3E}">
        <p14:creationId xmlns:p14="http://schemas.microsoft.com/office/powerpoint/2010/main" val="7433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rgbClr val="FFFF00"/>
                </a:solidFill>
              </a:rPr>
              <a:t>6.3</a:t>
            </a:r>
            <a:r>
              <a:rPr lang="en-US" dirty="0" smtClean="0"/>
              <a:t> By 2030 halve proportion untreated wastewater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34718122"/>
              </p:ext>
            </p:extLst>
          </p:nvPr>
        </p:nvGraphicFramePr>
        <p:xfrm>
          <a:off x="0" y="1417501"/>
          <a:ext cx="9144000" cy="5440499"/>
        </p:xfrm>
        <a:graphic>
          <a:graphicData uri="http://schemas.openxmlformats.org/drawingml/2006/table">
            <a:tbl>
              <a:tblPr firstRow="1" bandRow="1">
                <a:tableStyleId>{5C22544A-7EE6-4342-B048-85BDC9FD1C3A}</a:tableStyleId>
              </a:tblPr>
              <a:tblGrid>
                <a:gridCol w="3505200"/>
                <a:gridCol w="5638800"/>
              </a:tblGrid>
              <a:tr h="490153">
                <a:tc>
                  <a:txBody>
                    <a:bodyPr/>
                    <a:lstStyle/>
                    <a:p>
                      <a:pPr algn="ctr"/>
                      <a:r>
                        <a:rPr lang="en-US" sz="2400" dirty="0" smtClean="0"/>
                        <a:t>Where we are now</a:t>
                      </a:r>
                      <a:endParaRPr lang="en-US" sz="2400" dirty="0"/>
                    </a:p>
                  </a:txBody>
                  <a:tcPr/>
                </a:tc>
                <a:tc>
                  <a:txBody>
                    <a:bodyPr/>
                    <a:lstStyle/>
                    <a:p>
                      <a:pPr algn="ctr"/>
                      <a:r>
                        <a:rPr lang="en-US" sz="2400" dirty="0" smtClean="0"/>
                        <a:t>The</a:t>
                      </a:r>
                      <a:r>
                        <a:rPr lang="en-US" sz="2400" baseline="0" dirty="0" smtClean="0"/>
                        <a:t> SDG Challenge</a:t>
                      </a:r>
                      <a:endParaRPr lang="en-US" sz="2400" dirty="0"/>
                    </a:p>
                  </a:txBody>
                  <a:tcPr/>
                </a:tc>
              </a:tr>
              <a:tr h="4950346">
                <a:tc>
                  <a:txBody>
                    <a:bodyPr/>
                    <a:lstStyle/>
                    <a:p>
                      <a:r>
                        <a:rPr lang="en-US" sz="2800" dirty="0" smtClean="0"/>
                        <a:t>Present, about 2.52 billion people</a:t>
                      </a:r>
                      <a:r>
                        <a:rPr lang="en-US" sz="2800" baseline="0" dirty="0" smtClean="0"/>
                        <a:t> (35%)</a:t>
                      </a:r>
                      <a:r>
                        <a:rPr lang="en-US" sz="2800" dirty="0" smtClean="0"/>
                        <a:t> have wastewater treated</a:t>
                      </a:r>
                    </a:p>
                    <a:p>
                      <a:endParaRPr lang="en-US" sz="2800" dirty="0" smtClean="0"/>
                    </a:p>
                    <a:p>
                      <a:endParaRPr lang="en-US" sz="2800" dirty="0" smtClean="0"/>
                    </a:p>
                    <a:p>
                      <a:endParaRPr lang="en-US" sz="2800" dirty="0" smtClean="0"/>
                    </a:p>
                    <a:p>
                      <a:endParaRPr lang="en-US" sz="2800" dirty="0"/>
                    </a:p>
                  </a:txBody>
                  <a:tcPr/>
                </a:tc>
                <a:tc>
                  <a:txBody>
                    <a:bodyPr/>
                    <a:lstStyle/>
                    <a:p>
                      <a:r>
                        <a:rPr lang="en-US" sz="2800" dirty="0" smtClean="0"/>
                        <a:t>Halving (e.g. moving to 67.5%) requires treating wastewater for about 2.32</a:t>
                      </a:r>
                      <a:r>
                        <a:rPr lang="en-US" sz="2800" baseline="0" dirty="0" smtClean="0"/>
                        <a:t> billion</a:t>
                      </a:r>
                      <a:r>
                        <a:rPr lang="en-US" sz="2800" dirty="0" smtClean="0"/>
                        <a:t> additional people</a:t>
                      </a:r>
                    </a:p>
                    <a:p>
                      <a:endParaRPr lang="en-US" sz="2800" dirty="0" smtClean="0"/>
                    </a:p>
                    <a:p>
                      <a:r>
                        <a:rPr lang="en-US" sz="2800" dirty="0" smtClean="0"/>
                        <a:t>Need to add 154 million/year </a:t>
                      </a:r>
                    </a:p>
                    <a:p>
                      <a:endParaRPr lang="en-US" sz="2800" dirty="0"/>
                    </a:p>
                  </a:txBody>
                  <a:tcPr/>
                </a:tc>
              </a:tr>
            </a:tbl>
          </a:graphicData>
        </a:graphic>
      </p:graphicFrame>
    </p:spTree>
    <p:extLst>
      <p:ext uri="{BB962C8B-B14F-4D97-AF65-F5344CB8AC3E}">
        <p14:creationId xmlns:p14="http://schemas.microsoft.com/office/powerpoint/2010/main" val="2160868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920310"/>
          </a:xfrm>
        </p:spPr>
        <p:txBody>
          <a:bodyPr>
            <a:normAutofit fontScale="90000"/>
          </a:bodyPr>
          <a:lstStyle/>
          <a:p>
            <a:r>
              <a:rPr lang="en-US" sz="2700" dirty="0">
                <a:solidFill>
                  <a:srgbClr val="FFFF00"/>
                </a:solidFill>
              </a:rPr>
              <a:t>14.1 </a:t>
            </a:r>
            <a:r>
              <a:rPr lang="en-US" sz="2700" dirty="0"/>
              <a:t>By 2025, prevent &amp; significantly </a:t>
            </a:r>
            <a:r>
              <a:rPr lang="en-US" sz="2700" dirty="0" smtClean="0"/>
              <a:t>reduce </a:t>
            </a:r>
            <a:br>
              <a:rPr lang="en-US" sz="2700" dirty="0" smtClean="0"/>
            </a:br>
            <a:r>
              <a:rPr lang="en-US" sz="2700" dirty="0" smtClean="0"/>
              <a:t>marine </a:t>
            </a:r>
            <a:r>
              <a:rPr lang="en-US" sz="2700" dirty="0"/>
              <a:t>pollution </a:t>
            </a:r>
            <a:r>
              <a:rPr lang="en-US" sz="2700" dirty="0" err="1"/>
              <a:t>esp</a:t>
            </a:r>
            <a:r>
              <a:rPr lang="en-US" sz="2700" dirty="0"/>
              <a:t> </a:t>
            </a:r>
            <a:r>
              <a:rPr lang="en-US" sz="2700" dirty="0" smtClean="0"/>
              <a:t>marine </a:t>
            </a:r>
            <a:r>
              <a:rPr lang="en-US" sz="2700" dirty="0"/>
              <a:t>debris &amp; </a:t>
            </a:r>
            <a:r>
              <a:rPr lang="en-US" sz="2700" dirty="0" smtClean="0"/>
              <a:t>nutrients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577" y="916624"/>
            <a:ext cx="4759676" cy="3678089"/>
          </a:xfrm>
          <a:prstGeom prst="rect">
            <a:avLst/>
          </a:prstGeom>
        </p:spPr>
      </p:pic>
      <p:pic>
        <p:nvPicPr>
          <p:cNvPr id="4" name="Picture 3"/>
          <p:cNvPicPr>
            <a:picLocks noChangeAspect="1"/>
          </p:cNvPicPr>
          <p:nvPr/>
        </p:nvPicPr>
        <p:blipFill>
          <a:blip r:embed="rId3"/>
          <a:stretch>
            <a:fillRect/>
          </a:stretch>
        </p:blipFill>
        <p:spPr>
          <a:xfrm>
            <a:off x="941441" y="4598399"/>
            <a:ext cx="5219948" cy="2237063"/>
          </a:xfrm>
          <a:prstGeom prst="rect">
            <a:avLst/>
          </a:prstGeom>
        </p:spPr>
      </p:pic>
      <p:pic>
        <p:nvPicPr>
          <p:cNvPr id="5" name="Picture 2" descr="http://news.nationalgeographic.com/content/dam/news/photos/legacy-new/81694-cb1405449966.ngsversion.1465405840949.adapt.2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2879"/>
            <a:ext cx="2177471" cy="683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23"/>
            <a:ext cx="9144000" cy="1085557"/>
          </a:xfrm>
        </p:spPr>
        <p:txBody>
          <a:bodyPr>
            <a:normAutofit fontScale="90000"/>
          </a:bodyPr>
          <a:lstStyle/>
          <a:p>
            <a:r>
              <a:rPr lang="en-US" sz="3600" dirty="0" smtClean="0">
                <a:solidFill>
                  <a:srgbClr val="FFFF00"/>
                </a:solidFill>
              </a:rPr>
              <a:t>14.1</a:t>
            </a:r>
            <a:r>
              <a:rPr lang="en-US" sz="3600" dirty="0" smtClean="0"/>
              <a:t> By </a:t>
            </a:r>
            <a:r>
              <a:rPr lang="en-US" sz="3600" dirty="0"/>
              <a:t>2025, prevent &amp; </a:t>
            </a:r>
            <a:r>
              <a:rPr lang="en-US" sz="3600" dirty="0" smtClean="0"/>
              <a:t>significantly </a:t>
            </a:r>
            <a:r>
              <a:rPr lang="en-US" sz="3600" dirty="0"/>
              <a:t>reduce </a:t>
            </a:r>
            <a:r>
              <a:rPr lang="en-US" sz="3600" dirty="0" smtClean="0"/>
              <a:t/>
            </a:r>
            <a:br>
              <a:rPr lang="en-US" sz="3600" dirty="0" smtClean="0"/>
            </a:br>
            <a:r>
              <a:rPr lang="en-US" sz="3600" dirty="0" smtClean="0"/>
              <a:t>marine </a:t>
            </a:r>
            <a:r>
              <a:rPr lang="en-US" sz="3600" dirty="0"/>
              <a:t>pollution </a:t>
            </a:r>
            <a:r>
              <a:rPr lang="en-US" sz="3600" dirty="0" err="1"/>
              <a:t>esp</a:t>
            </a:r>
            <a:r>
              <a:rPr lang="en-US" sz="3600" dirty="0"/>
              <a:t> </a:t>
            </a:r>
            <a:r>
              <a:rPr lang="en-US" sz="3600" dirty="0" smtClean="0"/>
              <a:t>marine debris &amp; nutrients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412350659"/>
              </p:ext>
            </p:extLst>
          </p:nvPr>
        </p:nvGraphicFramePr>
        <p:xfrm>
          <a:off x="0" y="1055638"/>
          <a:ext cx="9144000" cy="5802362"/>
        </p:xfrm>
        <a:graphic>
          <a:graphicData uri="http://schemas.openxmlformats.org/drawingml/2006/table">
            <a:tbl>
              <a:tblPr firstRow="1" bandRow="1">
                <a:tableStyleId>{5C22544A-7EE6-4342-B048-85BDC9FD1C3A}</a:tableStyleId>
              </a:tblPr>
              <a:tblGrid>
                <a:gridCol w="4724400"/>
                <a:gridCol w="4419600"/>
              </a:tblGrid>
              <a:tr h="379481">
                <a:tc>
                  <a:txBody>
                    <a:bodyPr/>
                    <a:lstStyle/>
                    <a:p>
                      <a:pPr algn="ctr"/>
                      <a:r>
                        <a:rPr lang="en-US" dirty="0" smtClean="0"/>
                        <a:t>Where</a:t>
                      </a:r>
                      <a:r>
                        <a:rPr lang="en-US" baseline="0" dirty="0" smtClean="0"/>
                        <a:t> we are now</a:t>
                      </a:r>
                      <a:endParaRPr lang="en-US" dirty="0"/>
                    </a:p>
                  </a:txBody>
                  <a:tcPr/>
                </a:tc>
                <a:tc>
                  <a:txBody>
                    <a:bodyPr/>
                    <a:lstStyle/>
                    <a:p>
                      <a:pPr algn="ctr"/>
                      <a:r>
                        <a:rPr lang="en-US" dirty="0" smtClean="0"/>
                        <a:t>The SDG</a:t>
                      </a:r>
                      <a:r>
                        <a:rPr lang="en-US" baseline="0" dirty="0" smtClean="0"/>
                        <a:t> Challenge</a:t>
                      </a:r>
                      <a:endParaRPr lang="en-US" dirty="0"/>
                    </a:p>
                  </a:txBody>
                  <a:tcPr/>
                </a:tc>
              </a:tr>
              <a:tr h="2438702">
                <a:tc>
                  <a:txBody>
                    <a:bodyPr/>
                    <a:lstStyle/>
                    <a:p>
                      <a:r>
                        <a:rPr lang="en-US" dirty="0" smtClean="0"/>
                        <a:t>Nitrogen</a:t>
                      </a:r>
                      <a:r>
                        <a:rPr lang="en-US" baseline="0" dirty="0" smtClean="0"/>
                        <a:t> loads to oceans roughly tripled from pre-industrial times (fertilizer, manure, wastewater)</a:t>
                      </a:r>
                    </a:p>
                    <a:p>
                      <a:endParaRPr lang="en-US" baseline="0" dirty="0" smtClean="0"/>
                    </a:p>
                    <a:p>
                      <a:r>
                        <a:rPr lang="en-US" baseline="0" dirty="0" smtClean="0"/>
                        <a:t>Geometric increase in hypoxic zones</a:t>
                      </a:r>
                    </a:p>
                    <a:p>
                      <a:endParaRPr lang="en-US" baseline="0" dirty="0" smtClean="0"/>
                    </a:p>
                    <a:p>
                      <a:r>
                        <a:rPr lang="en-US" baseline="0" dirty="0" smtClean="0"/>
                        <a:t>Global economic damage nitrogen pollution $200–800 billion/year </a:t>
                      </a:r>
                    </a:p>
                  </a:txBody>
                  <a:tcPr/>
                </a:tc>
                <a:tc>
                  <a:txBody>
                    <a:bodyPr/>
                    <a:lstStyle/>
                    <a:p>
                      <a:r>
                        <a:rPr lang="en-US" dirty="0" smtClean="0"/>
                        <a:t>Transformational</a:t>
                      </a:r>
                      <a:r>
                        <a:rPr lang="en-US" baseline="0" dirty="0" smtClean="0"/>
                        <a:t> policy changes and economic incentives in nitrogen management across multiple sectors needed at all levels of governance (UNEP et al., 2012)</a:t>
                      </a:r>
                    </a:p>
                    <a:p>
                      <a:endParaRPr lang="en-US" baseline="0" dirty="0" smtClean="0"/>
                    </a:p>
                  </a:txBody>
                  <a:tcPr/>
                </a:tc>
              </a:tr>
              <a:tr h="2984179">
                <a:tc>
                  <a:txBody>
                    <a:bodyPr/>
                    <a:lstStyle/>
                    <a:p>
                      <a:r>
                        <a:rPr lang="en-US" baseline="0" dirty="0" smtClean="0"/>
                        <a:t>300 million </a:t>
                      </a:r>
                      <a:r>
                        <a:rPr lang="en-US" baseline="0" dirty="0" err="1" smtClean="0"/>
                        <a:t>mt</a:t>
                      </a:r>
                      <a:r>
                        <a:rPr lang="en-US" baseline="0" dirty="0" smtClean="0"/>
                        <a:t>/year plastics</a:t>
                      </a:r>
                    </a:p>
                    <a:p>
                      <a:endParaRPr lang="en-US" baseline="0" dirty="0" smtClean="0"/>
                    </a:p>
                    <a:p>
                      <a:r>
                        <a:rPr lang="en-US" baseline="0" dirty="0" smtClean="0"/>
                        <a:t>Global plastics recycling rate ~24%</a:t>
                      </a:r>
                    </a:p>
                    <a:p>
                      <a:endParaRPr lang="en-US" baseline="0" dirty="0" smtClean="0"/>
                    </a:p>
                    <a:p>
                      <a:r>
                        <a:rPr lang="en-US" baseline="0" dirty="0" smtClean="0"/>
                        <a:t>8-20 million </a:t>
                      </a:r>
                      <a:r>
                        <a:rPr lang="en-US" baseline="0" dirty="0" err="1" smtClean="0"/>
                        <a:t>mt</a:t>
                      </a:r>
                      <a:r>
                        <a:rPr lang="en-US" baseline="0" dirty="0" smtClean="0"/>
                        <a:t>/year plastics entering oceans and growing rapidly (x10 by 2025) </a:t>
                      </a:r>
                      <a:r>
                        <a:rPr lang="en-US" baseline="0" dirty="0" err="1" smtClean="0"/>
                        <a:t>esp</a:t>
                      </a:r>
                      <a:r>
                        <a:rPr lang="en-US" baseline="0" dirty="0" smtClean="0"/>
                        <a:t> in developing regions</a:t>
                      </a:r>
                    </a:p>
                    <a:p>
                      <a:r>
                        <a:rPr lang="en-US" baseline="0" dirty="0" smtClean="0"/>
                        <a:t/>
                      </a:r>
                      <a:br>
                        <a:rPr lang="en-US" baseline="0" dirty="0" smtClean="0"/>
                      </a:br>
                      <a:r>
                        <a:rPr lang="en-US" baseline="0" dirty="0" smtClean="0"/>
                        <a:t>Damage to marine ecosystems $13 billion/year (UNEP, 2014)</a:t>
                      </a:r>
                      <a:endParaRPr lang="en-US" dirty="0" smtClean="0"/>
                    </a:p>
                  </a:txBody>
                  <a:tcPr/>
                </a:tc>
                <a:tc>
                  <a:txBody>
                    <a:bodyPr/>
                    <a:lstStyle/>
                    <a:p>
                      <a:r>
                        <a:rPr lang="en-US" dirty="0" smtClean="0"/>
                        <a:t>There</a:t>
                      </a:r>
                      <a:r>
                        <a:rPr lang="en-US" baseline="0" dirty="0" smtClean="0"/>
                        <a:t> are numerous proven strategies, policies etc. that can deliver large reductions in plastics pollution, need widespread adoption and scaling up</a:t>
                      </a:r>
                    </a:p>
                    <a:p>
                      <a:endParaRPr lang="en-US" baseline="0" dirty="0" smtClean="0"/>
                    </a:p>
                  </a:txBody>
                  <a:tcPr/>
                </a:tc>
              </a:tr>
            </a:tbl>
          </a:graphicData>
        </a:graphic>
      </p:graphicFrame>
    </p:spTree>
    <p:extLst>
      <p:ext uri="{BB962C8B-B14F-4D97-AF65-F5344CB8AC3E}">
        <p14:creationId xmlns:p14="http://schemas.microsoft.com/office/powerpoint/2010/main" val="419900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00831"/>
          </a:xfrm>
        </p:spPr>
        <p:txBody>
          <a:bodyPr>
            <a:noAutofit/>
          </a:bodyPr>
          <a:lstStyle/>
          <a:p>
            <a:r>
              <a:rPr lang="en-US" sz="2800" dirty="0">
                <a:solidFill>
                  <a:srgbClr val="FFFF00"/>
                </a:solidFill>
              </a:rPr>
              <a:t>14.2</a:t>
            </a:r>
            <a:r>
              <a:rPr lang="en-US" sz="2800" dirty="0"/>
              <a:t> By 2020, sustainably manage and protect marine and coastal ecosystems to avoid significant adverse impacts</a:t>
            </a:r>
          </a:p>
        </p:txBody>
      </p:sp>
      <p:sp>
        <p:nvSpPr>
          <p:cNvPr id="10" name="Subtitle 9"/>
          <p:cNvSpPr>
            <a:spLocks noGrp="1"/>
          </p:cNvSpPr>
          <p:nvPr>
            <p:ph type="subTitle" idx="1"/>
          </p:nvPr>
        </p:nvSpPr>
        <p:spPr>
          <a:xfrm>
            <a:off x="405876" y="6349257"/>
            <a:ext cx="8332248" cy="393746"/>
          </a:xfrm>
        </p:spPr>
        <p:txBody>
          <a:bodyPr>
            <a:normAutofit fontScale="70000" lnSpcReduction="20000"/>
          </a:bodyPr>
          <a:lstStyle/>
          <a:p>
            <a:r>
              <a:rPr lang="en-US" dirty="0" smtClean="0"/>
              <a:t>Seagrass Loss                                             Mangrove Loss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663" y="3752659"/>
            <a:ext cx="4224337" cy="25525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00831"/>
            <a:ext cx="7265449" cy="26010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4585"/>
            <a:ext cx="4919663" cy="2552546"/>
          </a:xfrm>
          <a:prstGeom prst="rect">
            <a:avLst/>
          </a:prstGeom>
        </p:spPr>
      </p:pic>
    </p:spTree>
    <p:extLst>
      <p:ext uri="{BB962C8B-B14F-4D97-AF65-F5344CB8AC3E}">
        <p14:creationId xmlns:p14="http://schemas.microsoft.com/office/powerpoint/2010/main" val="2392917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46892"/>
            <a:ext cx="8229600" cy="1143000"/>
          </a:xfrm>
        </p:spPr>
        <p:txBody>
          <a:bodyPr>
            <a:noAutofit/>
          </a:bodyPr>
          <a:lstStyle/>
          <a:p>
            <a:r>
              <a:rPr lang="en-US" sz="3600" dirty="0" smtClean="0">
                <a:solidFill>
                  <a:srgbClr val="FFFF00"/>
                </a:solidFill>
              </a:rPr>
              <a:t>14.2</a:t>
            </a:r>
            <a:r>
              <a:rPr lang="en-US" sz="3600" dirty="0" smtClean="0"/>
              <a:t> By </a:t>
            </a:r>
            <a:r>
              <a:rPr lang="en-US" sz="3600" dirty="0"/>
              <a:t>2020, sustainably manage and protect marine and coastal ecosystems</a:t>
            </a:r>
          </a:p>
        </p:txBody>
      </p:sp>
      <p:graphicFrame>
        <p:nvGraphicFramePr>
          <p:cNvPr id="4" name="Table 3"/>
          <p:cNvGraphicFramePr>
            <a:graphicFrameLocks noGrp="1"/>
          </p:cNvGraphicFramePr>
          <p:nvPr>
            <p:extLst>
              <p:ext uri="{D42A27DB-BD31-4B8C-83A1-F6EECF244321}">
                <p14:modId xmlns:p14="http://schemas.microsoft.com/office/powerpoint/2010/main" val="2370598936"/>
              </p:ext>
            </p:extLst>
          </p:nvPr>
        </p:nvGraphicFramePr>
        <p:xfrm>
          <a:off x="-5862" y="1055049"/>
          <a:ext cx="9144000" cy="5802951"/>
        </p:xfrm>
        <a:graphic>
          <a:graphicData uri="http://schemas.openxmlformats.org/drawingml/2006/table">
            <a:tbl>
              <a:tblPr firstRow="1" bandRow="1">
                <a:tableStyleId>{5C22544A-7EE6-4342-B048-85BDC9FD1C3A}</a:tableStyleId>
              </a:tblPr>
              <a:tblGrid>
                <a:gridCol w="3511062"/>
                <a:gridCol w="5632938"/>
              </a:tblGrid>
              <a:tr h="564216">
                <a:tc>
                  <a:txBody>
                    <a:bodyPr/>
                    <a:lstStyle/>
                    <a:p>
                      <a:pPr algn="ctr"/>
                      <a:r>
                        <a:rPr lang="en-US" sz="2800" dirty="0" smtClean="0"/>
                        <a:t>Where</a:t>
                      </a:r>
                      <a:r>
                        <a:rPr lang="en-US" sz="2800" baseline="0" dirty="0" smtClean="0"/>
                        <a:t> we are now</a:t>
                      </a:r>
                      <a:endParaRPr lang="en-US" sz="2800" dirty="0"/>
                    </a:p>
                  </a:txBody>
                  <a:tcPr/>
                </a:tc>
                <a:tc>
                  <a:txBody>
                    <a:bodyPr/>
                    <a:lstStyle/>
                    <a:p>
                      <a:pPr algn="ctr"/>
                      <a:r>
                        <a:rPr lang="en-US" sz="2800" dirty="0" smtClean="0"/>
                        <a:t>The SDG Challenge</a:t>
                      </a:r>
                      <a:endParaRPr lang="en-US" sz="2800" dirty="0"/>
                    </a:p>
                  </a:txBody>
                  <a:tcPr/>
                </a:tc>
              </a:tr>
              <a:tr h="5238735">
                <a:tc>
                  <a:txBody>
                    <a:bodyPr/>
                    <a:lstStyle/>
                    <a:p>
                      <a:r>
                        <a:rPr lang="en-US" sz="2400" b="0" i="0" u="none" strike="noStrike" kern="1200" baseline="0" dirty="0" smtClean="0">
                          <a:solidFill>
                            <a:schemeClr val="dk1"/>
                          </a:solidFill>
                          <a:latin typeface="+mn-lt"/>
                          <a:ea typeface="+mn-ea"/>
                          <a:cs typeface="+mn-cs"/>
                        </a:rPr>
                        <a:t>An estimated 20% of global mangroves have been lost since 1980</a:t>
                      </a:r>
                    </a:p>
                    <a:p>
                      <a:endParaRPr lang="en-US" sz="2400" b="0" i="0" u="none" strike="noStrike" kern="1200" baseline="0" dirty="0" smtClean="0">
                        <a:solidFill>
                          <a:schemeClr val="dk1"/>
                        </a:solidFill>
                        <a:latin typeface="+mn-lt"/>
                        <a:ea typeface="+mn-ea"/>
                        <a:cs typeface="+mn-cs"/>
                      </a:endParaRPr>
                    </a:p>
                    <a:p>
                      <a:r>
                        <a:rPr lang="en-US" sz="2400" b="0" i="0" u="none" strike="noStrike" kern="1200" baseline="0" dirty="0" smtClean="0">
                          <a:solidFill>
                            <a:schemeClr val="dk1"/>
                          </a:solidFill>
                          <a:latin typeface="+mn-lt"/>
                          <a:ea typeface="+mn-ea"/>
                          <a:cs typeface="+mn-cs"/>
                        </a:rPr>
                        <a:t>19% of coral reefs have disappeared</a:t>
                      </a:r>
                    </a:p>
                    <a:p>
                      <a:endParaRPr lang="en-US" sz="2400" b="0" i="0" u="none" strike="noStrike" kern="1200" baseline="0" dirty="0" smtClean="0">
                        <a:solidFill>
                          <a:schemeClr val="dk1"/>
                        </a:solidFill>
                        <a:latin typeface="+mn-lt"/>
                        <a:ea typeface="+mn-ea"/>
                        <a:cs typeface="+mn-cs"/>
                      </a:endParaRPr>
                    </a:p>
                    <a:p>
                      <a:r>
                        <a:rPr lang="en-US" sz="2400" b="0" i="0" u="none" strike="noStrike" kern="1200" baseline="0" dirty="0" smtClean="0">
                          <a:solidFill>
                            <a:schemeClr val="dk1"/>
                          </a:solidFill>
                          <a:latin typeface="+mn-lt"/>
                          <a:ea typeface="+mn-ea"/>
                          <a:cs typeface="+mn-cs"/>
                        </a:rPr>
                        <a:t>29% of sea grass habitat has vanished since 1879</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Need to properly value ecosystem services such habitats provide including nurseries for fisheries, protecting coasts from storm surges, tourism, nutrient and carbon sinks </a:t>
                      </a:r>
                    </a:p>
                    <a:p>
                      <a:endParaRPr lang="en-US" sz="2400" b="0" i="0" u="none" strike="noStrike" kern="1200" baseline="0" dirty="0" smtClean="0">
                        <a:solidFill>
                          <a:schemeClr val="dk1"/>
                        </a:solidFill>
                        <a:latin typeface="+mn-lt"/>
                        <a:ea typeface="+mn-ea"/>
                        <a:cs typeface="+mn-cs"/>
                      </a:endParaRPr>
                    </a:p>
                    <a:p>
                      <a:r>
                        <a:rPr lang="en-US" sz="2400" b="0" i="0" u="none" strike="noStrike" kern="1200" baseline="0" dirty="0" smtClean="0">
                          <a:solidFill>
                            <a:schemeClr val="dk1"/>
                          </a:solidFill>
                          <a:latin typeface="+mn-lt"/>
                          <a:ea typeface="+mn-ea"/>
                          <a:cs typeface="+mn-cs"/>
                        </a:rPr>
                        <a:t>Carbon finance potential for mangrove &amp; seagrass protection and restoration (‘blue carbon’)</a:t>
                      </a:r>
                    </a:p>
                    <a:p>
                      <a:endParaRPr lang="en-US" sz="2400" b="0" i="0" u="none" strike="noStrike" kern="1200" baseline="0" dirty="0" smtClean="0">
                        <a:solidFill>
                          <a:schemeClr val="dk1"/>
                        </a:solidFill>
                        <a:latin typeface="+mn-lt"/>
                        <a:ea typeface="+mn-ea"/>
                        <a:cs typeface="+mn-cs"/>
                      </a:endParaRPr>
                    </a:p>
                    <a:p>
                      <a:r>
                        <a:rPr lang="en-US" sz="2400" b="0" i="0" u="none" strike="noStrike" kern="1200" baseline="0" dirty="0" smtClean="0">
                          <a:solidFill>
                            <a:schemeClr val="dk1"/>
                          </a:solidFill>
                          <a:latin typeface="+mn-lt"/>
                          <a:ea typeface="+mn-ea"/>
                          <a:cs typeface="+mn-cs"/>
                        </a:rPr>
                        <a:t>New threats from climate change (warming, sea level rise, deoxygenation, ocean acidification)</a:t>
                      </a:r>
                    </a:p>
                  </a:txBody>
                  <a:tcPr/>
                </a:tc>
              </a:tr>
            </a:tbl>
          </a:graphicData>
        </a:graphic>
      </p:graphicFrame>
    </p:spTree>
    <p:extLst>
      <p:ext uri="{BB962C8B-B14F-4D97-AF65-F5344CB8AC3E}">
        <p14:creationId xmlns:p14="http://schemas.microsoft.com/office/powerpoint/2010/main" val="263016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65"/>
            <a:ext cx="9144000" cy="892935"/>
          </a:xfrm>
        </p:spPr>
        <p:txBody>
          <a:bodyPr>
            <a:normAutofit/>
          </a:bodyPr>
          <a:lstStyle/>
          <a:p>
            <a:r>
              <a:rPr lang="en-US" sz="3600" dirty="0" smtClean="0">
                <a:solidFill>
                  <a:srgbClr val="FFFF00"/>
                </a:solidFill>
              </a:rPr>
              <a:t>14.3 </a:t>
            </a:r>
            <a:r>
              <a:rPr lang="en-US" sz="3600" dirty="0" smtClean="0"/>
              <a:t>Minimize and address ocean acidification</a:t>
            </a:r>
            <a:endParaRPr lang="en-US" sz="3600" dirty="0"/>
          </a:p>
        </p:txBody>
      </p:sp>
      <p:pic>
        <p:nvPicPr>
          <p:cNvPr id="3" name="Picture 4" descr="World map showing varying change to pH across different parts of different oc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 y="737347"/>
            <a:ext cx="5013931" cy="3375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4/4a/Changes_in_aragonite_saturation_of_the_world%27s_oceans%2C_1880-2012_%28US_EPA%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200" y="737346"/>
            <a:ext cx="4166692" cy="3375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127286"/>
            <a:ext cx="6926083" cy="2730714"/>
          </a:xfrm>
          <a:prstGeom prst="rect">
            <a:avLst/>
          </a:prstGeom>
        </p:spPr>
      </p:pic>
    </p:spTree>
    <p:extLst>
      <p:ext uri="{BB962C8B-B14F-4D97-AF65-F5344CB8AC3E}">
        <p14:creationId xmlns:p14="http://schemas.microsoft.com/office/powerpoint/2010/main" val="3361843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2400"/>
            <a:ext cx="8229600" cy="1143000"/>
          </a:xfrm>
        </p:spPr>
        <p:txBody>
          <a:bodyPr>
            <a:normAutofit fontScale="90000"/>
          </a:bodyPr>
          <a:lstStyle/>
          <a:p>
            <a:r>
              <a:rPr lang="en-US" dirty="0" smtClean="0">
                <a:solidFill>
                  <a:srgbClr val="FFFF00"/>
                </a:solidFill>
              </a:rPr>
              <a:t>14.3</a:t>
            </a:r>
            <a:r>
              <a:rPr lang="en-US" dirty="0" smtClean="0"/>
              <a:t> Minimize and address </a:t>
            </a:r>
            <a:br>
              <a:rPr lang="en-US" dirty="0" smtClean="0"/>
            </a:br>
            <a:r>
              <a:rPr lang="en-US" dirty="0" smtClean="0"/>
              <a:t>ocean acidification (OA)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45237903"/>
              </p:ext>
            </p:extLst>
          </p:nvPr>
        </p:nvGraphicFramePr>
        <p:xfrm>
          <a:off x="9525" y="1465309"/>
          <a:ext cx="9134475" cy="5392691"/>
        </p:xfrm>
        <a:graphic>
          <a:graphicData uri="http://schemas.openxmlformats.org/drawingml/2006/table">
            <a:tbl>
              <a:tblPr firstRow="1" bandRow="1">
                <a:tableStyleId>{5C22544A-7EE6-4342-B048-85BDC9FD1C3A}</a:tableStyleId>
              </a:tblPr>
              <a:tblGrid>
                <a:gridCol w="4105275"/>
                <a:gridCol w="5029200"/>
              </a:tblGrid>
              <a:tr h="337549">
                <a:tc>
                  <a:txBody>
                    <a:bodyPr/>
                    <a:lstStyle/>
                    <a:p>
                      <a:pPr algn="ctr"/>
                      <a:r>
                        <a:rPr lang="en-US" sz="2000" dirty="0" smtClean="0"/>
                        <a:t>Where we are now</a:t>
                      </a:r>
                      <a:endParaRPr lang="en-US" sz="2000" dirty="0"/>
                    </a:p>
                  </a:txBody>
                  <a:tcPr/>
                </a:tc>
                <a:tc>
                  <a:txBody>
                    <a:bodyPr/>
                    <a:lstStyle/>
                    <a:p>
                      <a:pPr algn="ctr"/>
                      <a:r>
                        <a:rPr lang="en-US" sz="2000" dirty="0" smtClean="0"/>
                        <a:t>The</a:t>
                      </a:r>
                      <a:r>
                        <a:rPr lang="en-US" sz="2000" baseline="0" dirty="0" smtClean="0"/>
                        <a:t> SDG Challenge</a:t>
                      </a:r>
                      <a:endParaRPr lang="en-US" sz="2000" dirty="0"/>
                    </a:p>
                  </a:txBody>
                  <a:tcPr/>
                </a:tc>
              </a:tr>
              <a:tr h="4996451">
                <a:tc>
                  <a:txBody>
                    <a:bodyPr/>
                    <a:lstStyle/>
                    <a:p>
                      <a:r>
                        <a:rPr lang="en-US" sz="2200" dirty="0" smtClean="0"/>
                        <a:t>30% anthropogenic</a:t>
                      </a:r>
                      <a:r>
                        <a:rPr lang="en-US" sz="2200" baseline="0" dirty="0" smtClean="0"/>
                        <a:t> CO</a:t>
                      </a:r>
                      <a:r>
                        <a:rPr lang="en-US" sz="2200" baseline="-25000" dirty="0" smtClean="0"/>
                        <a:t>2</a:t>
                      </a:r>
                      <a:r>
                        <a:rPr lang="en-US" sz="2200" dirty="0" smtClean="0"/>
                        <a:t> dissolves into surface oceans</a:t>
                      </a:r>
                    </a:p>
                    <a:p>
                      <a:endParaRPr lang="en-US" sz="2200" dirty="0" smtClean="0"/>
                    </a:p>
                    <a:p>
                      <a:r>
                        <a:rPr lang="en-US" sz="2200" dirty="0" smtClean="0"/>
                        <a:t>Ocean pH already decreased about 0.1 pH</a:t>
                      </a:r>
                      <a:r>
                        <a:rPr lang="en-US" sz="2200" baseline="0" dirty="0" smtClean="0"/>
                        <a:t> unit</a:t>
                      </a:r>
                    </a:p>
                    <a:p>
                      <a:endParaRPr lang="en-US" sz="2200" baseline="0" dirty="0" smtClean="0"/>
                    </a:p>
                    <a:p>
                      <a:r>
                        <a:rPr lang="en-US" sz="2200" baseline="0" dirty="0" smtClean="0"/>
                        <a:t>Increased acidity prevents CaCO</a:t>
                      </a:r>
                      <a:r>
                        <a:rPr lang="en-US" sz="2200" baseline="-25000" dirty="0" smtClean="0"/>
                        <a:t>3</a:t>
                      </a:r>
                      <a:r>
                        <a:rPr lang="en-US" sz="2200" baseline="0" dirty="0" smtClean="0"/>
                        <a:t> organisms from producing shells &amp; skeletons; reverberates thru ecosystem</a:t>
                      </a:r>
                    </a:p>
                    <a:p>
                      <a:endParaRPr lang="en-US" sz="2200" baseline="0" dirty="0" smtClean="0"/>
                    </a:p>
                    <a:p>
                      <a:r>
                        <a:rPr lang="en-US" sz="2200" baseline="0" dirty="0" smtClean="0"/>
                        <a:t>Several ecosystems, especially polar regions, already showing impacts</a:t>
                      </a:r>
                    </a:p>
                  </a:txBody>
                  <a:tcPr/>
                </a:tc>
                <a:tc>
                  <a:txBody>
                    <a:bodyPr/>
                    <a:lstStyle/>
                    <a:p>
                      <a:r>
                        <a:rPr lang="en-US" sz="2200" dirty="0" smtClean="0"/>
                        <a:t>BAU GHG pathway ocean pH decreases another 0.3-0.4 units, virtually</a:t>
                      </a:r>
                      <a:r>
                        <a:rPr lang="en-US" sz="2200" baseline="0" dirty="0" smtClean="0"/>
                        <a:t> certain major deterioration ocean ecosystems</a:t>
                      </a:r>
                    </a:p>
                    <a:p>
                      <a:endParaRPr lang="en-US" sz="2200" baseline="0" dirty="0" smtClean="0"/>
                    </a:p>
                    <a:p>
                      <a:r>
                        <a:rPr lang="en-US" sz="2200" baseline="0" dirty="0" smtClean="0"/>
                        <a:t>BAU economic costs $1.2 trillion/year by 2100 (Brander, 2011)</a:t>
                      </a:r>
                    </a:p>
                    <a:p>
                      <a:endParaRPr lang="en-US" sz="2200" baseline="0" dirty="0" smtClean="0"/>
                    </a:p>
                    <a:p>
                      <a:r>
                        <a:rPr lang="en-US" sz="2200" baseline="0" dirty="0" smtClean="0"/>
                        <a:t>Global action on climate change mitigation (Paris agreement) is directly correlated with reversing ocean acidification</a:t>
                      </a:r>
                    </a:p>
                  </a:txBody>
                  <a:tcPr/>
                </a:tc>
              </a:tr>
            </a:tbl>
          </a:graphicData>
        </a:graphic>
      </p:graphicFrame>
    </p:spTree>
    <p:extLst>
      <p:ext uri="{BB962C8B-B14F-4D97-AF65-F5344CB8AC3E}">
        <p14:creationId xmlns:p14="http://schemas.microsoft.com/office/powerpoint/2010/main" val="3209624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3964</TotalTime>
  <Words>1098</Words>
  <Application>Microsoft Office PowerPoint</Application>
  <PresentationFormat>画面に合わせる (4:3)</PresentationFormat>
  <Paragraphs>133</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Theme</vt:lpstr>
      <vt:lpstr>SDG 14 Oceans  Challenges &amp; Opportunities     Andrew Hudson Head, Water &amp; Ocean Governance Programme Global Environmental Finance Unit Sustainable Development Cluster Bureau for Policy &amp; Programme Support United Nations Development Programme</vt:lpstr>
      <vt:lpstr>SDG14: Conserve and sustainably use the oceans, seas  and marine resources for sustainable development </vt:lpstr>
      <vt:lpstr>6.3 By 2030 halve proportion untreated wastewater</vt:lpstr>
      <vt:lpstr>14.1 By 2025, prevent &amp; significantly reduce  marine pollution esp marine debris &amp; nutrients</vt:lpstr>
      <vt:lpstr>14.1 By 2025, prevent &amp; significantly reduce  marine pollution esp marine debris &amp; nutrients</vt:lpstr>
      <vt:lpstr>14.2 By 2020, sustainably manage and protect marine and coastal ecosystems to avoid significant adverse impacts</vt:lpstr>
      <vt:lpstr>14.2 By 2020, sustainably manage and protect marine and coastal ecosystems</vt:lpstr>
      <vt:lpstr>14.3 Minimize and address ocean acidification</vt:lpstr>
      <vt:lpstr>14.3 Minimize and address  ocean acidification (OA)</vt:lpstr>
      <vt:lpstr>14.4 By 2020 End IUU and Overfishing</vt:lpstr>
      <vt:lpstr>14.4 By 2020 end IUU &amp; overfishing</vt:lpstr>
      <vt:lpstr>14.5 By 2020 Conserve at least 10% coastal &amp; marine areas</vt:lpstr>
      <vt:lpstr>14.5 By 2020 conserve at least  10% coastal &amp; marine areas</vt:lpstr>
      <vt:lpstr>14.5 By 2020 Conserve at least 10% coastal and marine areas</vt:lpstr>
      <vt:lpstr>14.6 By 2020 prohibit destructive fisheries subsidies</vt:lpstr>
      <vt:lpstr>14.6 Prohibit subsidies that contribute to overcapacity &amp; overfishing</vt:lpstr>
      <vt:lpstr>14.7 By 2030, increase economic benefits  to SIDS &amp; LDCs from marine resources</vt:lpstr>
      <vt:lpstr>14.7 By 2030, increase economic benefits to SIDS &amp; LDCs from marine resources</vt:lpstr>
      <vt:lpstr>14.b Provide access for Small Scale Fisheries  (SSF) to marine resources &amp; markets</vt:lpstr>
      <vt:lpstr>14.b Provide access for Small Scale Fisheries (SSF) to marine resources &amp; markets</vt:lpstr>
      <vt:lpstr>SDGs 14 (and 6!) are extremely ambitious and in  several cases require transformational changes in  ocean management and governance  “….more, better, sooner”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Ocean – Regenerating Fish Stocks Achieving Sustainable Development Goal 14 July 1, 2015   Financing Sanctuaries – Examples from the UNDP/GEF Ecosystems &amp; Biodiversity Portfolio 4:55 – 5:25 PM</dc:title>
  <dc:creator>Andrew Hudson</dc:creator>
  <cp:lastModifiedBy>Kiyoshi Chiba</cp:lastModifiedBy>
  <cp:revision>192</cp:revision>
  <cp:lastPrinted>2017-05-25T01:03:15Z</cp:lastPrinted>
  <dcterms:created xsi:type="dcterms:W3CDTF">2015-06-29T15:34:48Z</dcterms:created>
  <dcterms:modified xsi:type="dcterms:W3CDTF">2017-05-25T01:15:30Z</dcterms:modified>
</cp:coreProperties>
</file>